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7" r:id="rId2"/>
    <p:sldId id="267" r:id="rId3"/>
    <p:sldId id="269" r:id="rId4"/>
    <p:sldId id="274" r:id="rId5"/>
    <p:sldId id="275" r:id="rId6"/>
    <p:sldId id="276" r:id="rId7"/>
    <p:sldId id="277" r:id="rId8"/>
    <p:sldId id="279" r:id="rId9"/>
    <p:sldId id="280" r:id="rId10"/>
    <p:sldId id="281" r:id="rId11"/>
    <p:sldId id="282" r:id="rId12"/>
    <p:sldId id="283" r:id="rId13"/>
    <p:sldId id="284" r:id="rId14"/>
    <p:sldId id="288" r:id="rId15"/>
    <p:sldId id="289" r:id="rId16"/>
    <p:sldId id="290" r:id="rId17"/>
    <p:sldId id="285" r:id="rId18"/>
    <p:sldId id="286" r:id="rId19"/>
    <p:sldId id="287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512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fpecorelli@unisa.it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fpecorelli@unisa.it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"/>
          <p:cNvSpPr txBox="1">
            <a:spLocks noGrp="1"/>
          </p:cNvSpPr>
          <p:nvPr>
            <p:ph type="body" sz="quarter" idx="2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12" name="Titolo Testo"/>
          <p:cNvSpPr txBox="1">
            <a:spLocks noGrp="1"/>
          </p:cNvSpPr>
          <p:nvPr>
            <p:ph type="title"/>
          </p:nvPr>
        </p:nvSpPr>
        <p:spPr>
          <a:xfrm>
            <a:off x="698500" y="1854200"/>
            <a:ext cx="11609059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Titolo Testo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8657487"/>
            <a:ext cx="11607801" cy="461062"/>
          </a:xfrm>
          <a:prstGeom prst="rect">
            <a:avLst/>
          </a:prstGeom>
        </p:spPr>
        <p:txBody>
          <a:bodyPr numCol="1" spcCol="38100" anchor="b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7400" y="8237678"/>
            <a:ext cx="1270000" cy="1270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698500" y="3568700"/>
            <a:ext cx="11607800" cy="2617790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1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ttangolo"/>
          <p:cNvSpPr txBox="1">
            <a:spLocks noGrp="1"/>
          </p:cNvSpPr>
          <p:nvPr>
            <p:ph type="body" idx="21"/>
          </p:nvPr>
        </p:nvSpPr>
        <p:spPr>
          <a:xfrm>
            <a:off x="698500" y="999064"/>
            <a:ext cx="11607800" cy="5210917"/>
          </a:xfrm>
          <a:prstGeom prst="rect">
            <a:avLst/>
          </a:prstGeom>
        </p:spPr>
        <p:txBody>
          <a:bodyPr numCol="1" spcCol="38100" anchor="b">
            <a:noAutofit/>
          </a:bodyPr>
          <a:lstStyle/>
          <a:p>
            <a:endParaRPr/>
          </a:p>
        </p:txBody>
      </p:sp>
      <p:sp>
        <p:nvSpPr>
          <p:cNvPr id="12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6209979"/>
            <a:ext cx="11607800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2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tangolo"/>
          <p:cNvSpPr txBox="1">
            <a:spLocks noGrp="1"/>
          </p:cNvSpPr>
          <p:nvPr>
            <p:ph type="body" sz="half" idx="2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132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219200" y="6426200"/>
            <a:ext cx="11049000" cy="461060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Immagine"/>
          <p:cNvSpPr>
            <a:spLocks noGrp="1"/>
          </p:cNvSpPr>
          <p:nvPr>
            <p:ph type="pic" idx="21"/>
          </p:nvPr>
        </p:nvSpPr>
        <p:spPr>
          <a:xfrm>
            <a:off x="-2082800" y="687557"/>
            <a:ext cx="11165190" cy="837389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1" name="Immagine"/>
          <p:cNvSpPr>
            <a:spLocks noGrp="1"/>
          </p:cNvSpPr>
          <p:nvPr>
            <p:ph type="pic" sz="half" idx="22"/>
          </p:nvPr>
        </p:nvSpPr>
        <p:spPr>
          <a:xfrm>
            <a:off x="6597650" y="292100"/>
            <a:ext cx="5740400" cy="459232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2" name="Immagine"/>
          <p:cNvSpPr>
            <a:spLocks noGrp="1"/>
          </p:cNvSpPr>
          <p:nvPr>
            <p:ph type="pic" idx="23"/>
          </p:nvPr>
        </p:nvSpPr>
        <p:spPr>
          <a:xfrm>
            <a:off x="4984750" y="2749550"/>
            <a:ext cx="7937501" cy="9238276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magine"/>
          <p:cNvSpPr>
            <a:spLocks noGrp="1"/>
          </p:cNvSpPr>
          <p:nvPr>
            <p:ph type="pic" idx="21"/>
          </p:nvPr>
        </p:nvSpPr>
        <p:spPr>
          <a:xfrm>
            <a:off x="-1016000" y="-1054100"/>
            <a:ext cx="14427202" cy="1154176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51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7400" y="8237678"/>
            <a:ext cx="1270000" cy="1270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5148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" name="Rettangolo"/>
          <p:cNvSpPr/>
          <p:nvPr/>
        </p:nvSpPr>
        <p:spPr>
          <a:xfrm>
            <a:off x="-6928" y="1888"/>
            <a:ext cx="13018657" cy="4876805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4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0" y="149170"/>
            <a:ext cx="2208781" cy="1063531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fpecorelli@unisa.it…"/>
          <p:cNvSpPr txBox="1"/>
          <p:nvPr/>
        </p:nvSpPr>
        <p:spPr>
          <a:xfrm>
            <a:off x="708161" y="8560997"/>
            <a:ext cx="473501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 u="sng">
                <a:solidFill>
                  <a:srgbClr val="0432FF"/>
                </a:solidFill>
                <a:uFill>
                  <a:solidFill>
                    <a:srgbClr val="0432FF"/>
                  </a:solidFill>
                </a:uFill>
              </a:defRPr>
            </a:pPr>
            <a:r>
              <a:rPr>
                <a:hlinkClick r:id="rId4"/>
              </a:rPr>
              <a:t>fpecorelli@unisa.it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https://fabiano-pecorelli.github.io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@FabianoPecorel1</a:t>
            </a:r>
          </a:p>
        </p:txBody>
      </p:sp>
      <p:sp>
        <p:nvSpPr>
          <p:cNvPr id="26" name="Forma"/>
          <p:cNvSpPr/>
          <p:nvPr/>
        </p:nvSpPr>
        <p:spPr>
          <a:xfrm>
            <a:off x="285325" y="8702940"/>
            <a:ext cx="254004" cy="16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" name="Forma"/>
          <p:cNvSpPr/>
          <p:nvPr/>
        </p:nvSpPr>
        <p:spPr>
          <a:xfrm>
            <a:off x="285325" y="8961048"/>
            <a:ext cx="254004" cy="254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8" name="image3.png" descr="image3.png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285325" y="9315094"/>
            <a:ext cx="254004" cy="254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Conference name…"/>
          <p:cNvSpPr txBox="1"/>
          <p:nvPr/>
        </p:nvSpPr>
        <p:spPr>
          <a:xfrm>
            <a:off x="7877533" y="8560997"/>
            <a:ext cx="473501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br/>
            <a:r>
              <a:t>Conference name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Venue, year</a:t>
            </a:r>
          </a:p>
        </p:txBody>
      </p:sp>
      <p:sp>
        <p:nvSpPr>
          <p:cNvPr id="30" name="Introduction &amp; Background"/>
          <p:cNvSpPr txBox="1"/>
          <p:nvPr/>
        </p:nvSpPr>
        <p:spPr>
          <a:xfrm>
            <a:off x="237473" y="3712259"/>
            <a:ext cx="1160906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FFFFF"/>
                </a:solidFill>
              </a:defRPr>
            </a:lvl1pPr>
          </a:lstStyle>
          <a:p>
            <a:r>
              <a:t>Introduction &amp; Background</a:t>
            </a:r>
          </a:p>
        </p:txBody>
      </p:sp>
      <p:sp>
        <p:nvSpPr>
          <p:cNvPr id="3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zion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0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0" y="149170"/>
            <a:ext cx="2208781" cy="106353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fpecorelli@unisa.it…"/>
          <p:cNvSpPr txBox="1"/>
          <p:nvPr/>
        </p:nvSpPr>
        <p:spPr>
          <a:xfrm>
            <a:off x="708161" y="8560997"/>
            <a:ext cx="473501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 u="sng">
                <a:solidFill>
                  <a:srgbClr val="0432FF"/>
                </a:solidFill>
                <a:uFill>
                  <a:solidFill>
                    <a:srgbClr val="0432FF"/>
                  </a:solidFill>
                </a:uFill>
              </a:defRPr>
            </a:pPr>
            <a:r>
              <a:rPr>
                <a:hlinkClick r:id="rId4"/>
              </a:rPr>
              <a:t>fpecorelli@unisa.it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https://fabiano-pecorelli.github.io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@FabianoPecorel1</a:t>
            </a:r>
          </a:p>
        </p:txBody>
      </p:sp>
      <p:sp>
        <p:nvSpPr>
          <p:cNvPr id="42" name="Forma"/>
          <p:cNvSpPr/>
          <p:nvPr/>
        </p:nvSpPr>
        <p:spPr>
          <a:xfrm>
            <a:off x="285325" y="8702940"/>
            <a:ext cx="254004" cy="16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3" name="Forma"/>
          <p:cNvSpPr/>
          <p:nvPr/>
        </p:nvSpPr>
        <p:spPr>
          <a:xfrm>
            <a:off x="285325" y="8961048"/>
            <a:ext cx="254004" cy="254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4" name="image3.png" descr="image3.png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285325" y="9315094"/>
            <a:ext cx="254004" cy="254003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Conference name…"/>
          <p:cNvSpPr txBox="1"/>
          <p:nvPr/>
        </p:nvSpPr>
        <p:spPr>
          <a:xfrm>
            <a:off x="7877533" y="8560997"/>
            <a:ext cx="473501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br/>
            <a:r>
              <a:t>Conference name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Venue, 2021</a:t>
            </a:r>
          </a:p>
        </p:txBody>
      </p:sp>
      <p:sp>
        <p:nvSpPr>
          <p:cNvPr id="46" name="Introduction &amp; Background"/>
          <p:cNvSpPr txBox="1"/>
          <p:nvPr/>
        </p:nvSpPr>
        <p:spPr>
          <a:xfrm>
            <a:off x="118111" y="410702"/>
            <a:ext cx="1160905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Introduction &amp; Background</a:t>
            </a:r>
          </a:p>
        </p:txBody>
      </p:sp>
      <p:sp>
        <p:nvSpPr>
          <p:cNvPr id="4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Immagine"/>
          <p:cNvSpPr>
            <a:spLocks noGrp="1"/>
          </p:cNvSpPr>
          <p:nvPr>
            <p:ph type="pic" idx="21"/>
          </p:nvPr>
        </p:nvSpPr>
        <p:spPr>
          <a:xfrm>
            <a:off x="-376767" y="-915894"/>
            <a:ext cx="17835653" cy="10682194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55" name="Rettangolo"/>
          <p:cNvSpPr txBox="1">
            <a:spLocks noGrp="1"/>
          </p:cNvSpPr>
          <p:nvPr>
            <p:ph type="body" sz="quarter" idx="22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56" name="Titolo Testo"/>
          <p:cNvSpPr txBox="1">
            <a:spLocks noGrp="1"/>
          </p:cNvSpPr>
          <p:nvPr>
            <p:ph type="title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Titolo Testo</a:t>
            </a:r>
          </a:p>
        </p:txBody>
      </p:sp>
      <p:sp>
        <p:nvSpPr>
          <p:cNvPr id="5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571500"/>
            <a:ext cx="11607801" cy="461060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8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3944" y="8237678"/>
            <a:ext cx="1270001" cy="1270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magine"/>
          <p:cNvSpPr>
            <a:spLocks noGrp="1"/>
          </p:cNvSpPr>
          <p:nvPr>
            <p:ph type="pic" idx="21"/>
          </p:nvPr>
        </p:nvSpPr>
        <p:spPr>
          <a:xfrm>
            <a:off x="5319128" y="495298"/>
            <a:ext cx="7543803" cy="878006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6" name="Titolo Testo"/>
          <p:cNvSpPr txBox="1">
            <a:spLocks noGrp="1"/>
          </p:cNvSpPr>
          <p:nvPr>
            <p:ph type="title"/>
          </p:nvPr>
        </p:nvSpPr>
        <p:spPr>
          <a:xfrm>
            <a:off x="698500" y="692533"/>
            <a:ext cx="5105400" cy="4387468"/>
          </a:xfrm>
          <a:prstGeom prst="rect">
            <a:avLst/>
          </a:prstGeom>
        </p:spPr>
        <p:txBody>
          <a:bodyPr anchor="b"/>
          <a:lstStyle/>
          <a:p>
            <a:r>
              <a:t>Titolo Testo</a:t>
            </a:r>
          </a:p>
        </p:txBody>
      </p:sp>
      <p:sp>
        <p:nvSpPr>
          <p:cNvPr id="6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 numCol="1" spcCol="38100"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ttangol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76" name="Titolo Testo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7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12977"/>
            <a:ext cx="11607801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magine"/>
          <p:cNvSpPr>
            <a:spLocks noGrp="1"/>
          </p:cNvSpPr>
          <p:nvPr>
            <p:ph type="pic" idx="21"/>
          </p:nvPr>
        </p:nvSpPr>
        <p:spPr>
          <a:xfrm>
            <a:off x="6172200" y="596900"/>
            <a:ext cx="6448427" cy="859790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94" name="Rettangolo"/>
          <p:cNvSpPr txBox="1">
            <a:spLocks noGrp="1"/>
          </p:cNvSpPr>
          <p:nvPr>
            <p:ph type="body" sz="half" idx="22"/>
          </p:nvPr>
        </p:nvSpPr>
        <p:spPr>
          <a:xfrm>
            <a:off x="698500" y="3480196"/>
            <a:ext cx="5105400" cy="5593163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95" name="Titolo Testo"/>
          <p:cNvSpPr txBox="1">
            <a:spLocks noGrp="1"/>
          </p:cNvSpPr>
          <p:nvPr>
            <p:ph type="title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9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12977"/>
            <a:ext cx="5105400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ttangol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105" name="Titolo Testo"/>
          <p:cNvSpPr txBox="1">
            <a:spLocks noGrp="1"/>
          </p:cNvSpPr>
          <p:nvPr>
            <p:ph type="title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10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09700"/>
            <a:ext cx="11607801" cy="671803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0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 livello uno…"/>
          <p:cNvSpPr txBox="1">
            <a:spLocks noGrp="1"/>
          </p:cNvSpPr>
          <p:nvPr>
            <p:ph type="body" idx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2" spcCol="589358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" name="Titolo Testo"/>
          <p:cNvSpPr txBox="1">
            <a:spLocks noGrp="1"/>
          </p:cNvSpPr>
          <p:nvPr>
            <p:ph type="title"/>
          </p:nvPr>
        </p:nvSpPr>
        <p:spPr>
          <a:xfrm>
            <a:off x="1948462" y="1950720"/>
            <a:ext cx="10403841" cy="1008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Titolo Testo</a:t>
            </a:r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4012" y="8237678"/>
            <a:ext cx="1270001" cy="1270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3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</p:sldLayoutIdLst>
  <p:transition spd="med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tif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www.linkedin.com/in/giovanni-arcangeli-8a608324a" TargetMode="External"/><Relationship Id="rId4" Type="http://schemas.openxmlformats.org/officeDocument/2006/relationships/image" Target="../media/image5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giovanni-arcangeli-8a608324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://www.linkedin.com/in/giovanni-arcangeli-8a608324a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6.png"/><Relationship Id="rId5" Type="http://schemas.openxmlformats.org/officeDocument/2006/relationships/image" Target="../media/image7.png"/><Relationship Id="rId10" Type="http://schemas.openxmlformats.org/officeDocument/2006/relationships/image" Target="../media/image35.png"/><Relationship Id="rId4" Type="http://schemas.openxmlformats.org/officeDocument/2006/relationships/image" Target="../media/image6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www.linkedin.com/in/giovanni-arcangeli-8a608324a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linkedin.com/in/giovanni-arcangeli-8a608324a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linkedin.com/in/giovanni-arcangeli-8a608324a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linkedin.com/in/giovanni-arcangeli-8a608324a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2" Type="http://schemas.openxmlformats.org/officeDocument/2006/relationships/hyperlink" Target="http://www.linkedin.com/in/giovanni-arcangeli-8a608324a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7.gif"/><Relationship Id="rId2" Type="http://schemas.openxmlformats.org/officeDocument/2006/relationships/hyperlink" Target="http://www.linkedin.com/in/giovanni-arcangeli-8a608324a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giovanni-arcangeli-8a608324a" TargetMode="External"/><Relationship Id="rId7" Type="http://schemas.openxmlformats.org/officeDocument/2006/relationships/image" Target="../media/image4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7.png"/><Relationship Id="rId12" Type="http://schemas.openxmlformats.org/officeDocument/2006/relationships/image" Target="../media/image56.PNG"/><Relationship Id="rId2" Type="http://schemas.openxmlformats.org/officeDocument/2006/relationships/image" Target="../media/image50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11" Type="http://schemas.openxmlformats.org/officeDocument/2006/relationships/image" Target="../media/image55.PNG"/><Relationship Id="rId5" Type="http://schemas.openxmlformats.org/officeDocument/2006/relationships/hyperlink" Target="http://www.linkedin.com/in/giovanni-arcangeli-8a608324a" TargetMode="External"/><Relationship Id="rId10" Type="http://schemas.openxmlformats.org/officeDocument/2006/relationships/image" Target="../media/image54.PNG"/><Relationship Id="rId4" Type="http://schemas.openxmlformats.org/officeDocument/2006/relationships/hyperlink" Target="mailto:g.arcangeli1@studenti.unisa.it" TargetMode="External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://www.linkedin.com/in/giovanni-arcangeli-8a608324a" TargetMode="External"/><Relationship Id="rId7" Type="http://schemas.openxmlformats.org/officeDocument/2006/relationships/image" Target="../media/image10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12.gif"/><Relationship Id="rId7" Type="http://schemas.openxmlformats.org/officeDocument/2006/relationships/image" Target="../media/image1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://www.linkedin.com/in/giovanni-arcangeli-8a608324a" TargetMode="External"/><Relationship Id="rId9" Type="http://schemas.openxmlformats.org/officeDocument/2006/relationships/image" Target="../media/image1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giovanni-arcangeli-8a608324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linkedin.com/in/giovanni-arcangeli-8a608324a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7.pn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giovanni-arcangeli-8a608324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://www.linkedin.com/in/giovanni-arcangeli-8a608324a" TargetMode="Externa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giovanni-arcangeli-8a608324a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giovanni-arcangeli-8a608324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89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2" name="Raggruppa"/>
          <p:cNvGrpSpPr/>
          <p:nvPr/>
        </p:nvGrpSpPr>
        <p:grpSpPr>
          <a:xfrm>
            <a:off x="602224" y="170717"/>
            <a:ext cx="1020435" cy="1020436"/>
            <a:chOff x="0" y="0"/>
            <a:chExt cx="1020434" cy="1020434"/>
          </a:xfrm>
        </p:grpSpPr>
        <p:sp>
          <p:nvSpPr>
            <p:cNvPr id="190" name="Cerchio"/>
            <p:cNvSpPr/>
            <p:nvPr/>
          </p:nvSpPr>
          <p:spPr>
            <a:xfrm>
              <a:off x="0" y="0"/>
              <a:ext cx="1020435" cy="102043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91" name="image2.tif" descr="image2.t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0" y="2139"/>
              <a:ext cx="1016153" cy="1016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6" name="Raggruppa"/>
          <p:cNvGrpSpPr/>
          <p:nvPr/>
        </p:nvGrpSpPr>
        <p:grpSpPr>
          <a:xfrm>
            <a:off x="1837439" y="116347"/>
            <a:ext cx="1083420" cy="1129176"/>
            <a:chOff x="0" y="0"/>
            <a:chExt cx="1083419" cy="1129175"/>
          </a:xfrm>
        </p:grpSpPr>
        <p:sp>
          <p:nvSpPr>
            <p:cNvPr id="194" name="Ovale"/>
            <p:cNvSpPr/>
            <p:nvPr/>
          </p:nvSpPr>
          <p:spPr>
            <a:xfrm>
              <a:off x="49466" y="66770"/>
              <a:ext cx="1006820" cy="99563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95" name="image1.tif" descr="image1.tif"/>
            <p:cNvPicPr>
              <a:picLocks noChangeAspect="1"/>
            </p:cNvPicPr>
            <p:nvPr/>
          </p:nvPicPr>
          <p:blipFill>
            <a:blip r:embed="rId4"/>
            <a:srcRect l="19293" r="24200" b="37033"/>
            <a:stretch>
              <a:fillRect/>
            </a:stretch>
          </p:blipFill>
          <p:spPr>
            <a:xfrm>
              <a:off x="0" y="0"/>
              <a:ext cx="1083420" cy="1129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" name="Rettangolo">
            <a:extLst>
              <a:ext uri="{FF2B5EF4-FFF2-40B4-BE49-F238E27FC236}">
                <a16:creationId xmlns:a16="http://schemas.microsoft.com/office/drawing/2014/main" id="{5A4065AF-CE26-C08C-C634-A88198506845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Corso di Laurea (Magistrale) in Informatica">
            <a:extLst>
              <a:ext uri="{FF2B5EF4-FFF2-40B4-BE49-F238E27FC236}">
                <a16:creationId xmlns:a16="http://schemas.microsoft.com/office/drawing/2014/main" id="{BCBD705D-CD4D-25B8-5AC7-5F8ABD6147F1}"/>
              </a:ext>
            </a:extLst>
          </p:cNvPr>
          <p:cNvSpPr txBox="1"/>
          <p:nvPr/>
        </p:nvSpPr>
        <p:spPr>
          <a:xfrm>
            <a:off x="2376032" y="1530558"/>
            <a:ext cx="8252736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34190">
              <a:lnSpc>
                <a:spcPct val="10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Corso di </a:t>
            </a:r>
            <a:r>
              <a:rPr dirty="0" err="1">
                <a:solidFill>
                  <a:schemeClr val="tx1"/>
                </a:solidFill>
              </a:rPr>
              <a:t>Laurea</a:t>
            </a:r>
            <a:r>
              <a:rPr dirty="0">
                <a:solidFill>
                  <a:schemeClr val="tx1"/>
                </a:solidFill>
              </a:rPr>
              <a:t> (</a:t>
            </a:r>
            <a:r>
              <a:rPr lang="it-IT" dirty="0">
                <a:solidFill>
                  <a:schemeClr val="tx1"/>
                </a:solidFill>
              </a:rPr>
              <a:t>Triennale</a:t>
            </a:r>
            <a:r>
              <a:rPr dirty="0">
                <a:solidFill>
                  <a:schemeClr val="tx1"/>
                </a:solidFill>
              </a:rPr>
              <a:t>) in Informatica</a:t>
            </a:r>
          </a:p>
        </p:txBody>
      </p:sp>
      <p:sp>
        <p:nvSpPr>
          <p:cNvPr id="7" name="Nome Cognome Mat.:  xxxxxxxxx">
            <a:extLst>
              <a:ext uri="{FF2B5EF4-FFF2-40B4-BE49-F238E27FC236}">
                <a16:creationId xmlns:a16="http://schemas.microsoft.com/office/drawing/2014/main" id="{1BC04A6D-09CB-9991-4BFA-8F5E0CDC1A4F}"/>
              </a:ext>
            </a:extLst>
          </p:cNvPr>
          <p:cNvSpPr txBox="1"/>
          <p:nvPr/>
        </p:nvSpPr>
        <p:spPr>
          <a:xfrm>
            <a:off x="6888740" y="6858268"/>
            <a:ext cx="5537024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tx1"/>
                </a:solidFill>
              </a:rPr>
              <a:t>Giovanni Arcangeli</a:t>
            </a:r>
            <a:br>
              <a:rPr dirty="0">
                <a:solidFill>
                  <a:schemeClr val="tx1"/>
                </a:solidFill>
              </a:rPr>
            </a:br>
            <a:r>
              <a:rPr dirty="0">
                <a:solidFill>
                  <a:schemeClr val="tx1"/>
                </a:solidFill>
              </a:rPr>
              <a:t>Mat.:  </a:t>
            </a:r>
            <a:r>
              <a:rPr lang="it-IT" dirty="0">
                <a:solidFill>
                  <a:schemeClr val="tx1"/>
                </a:solidFill>
              </a:rPr>
              <a:t>0512106590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email@studenti.unisa.it…">
            <a:extLst>
              <a:ext uri="{FF2B5EF4-FFF2-40B4-BE49-F238E27FC236}">
                <a16:creationId xmlns:a16="http://schemas.microsoft.com/office/drawing/2014/main" id="{07BEDEC5-ED20-F29B-E40F-AE3FA8769F6C}"/>
              </a:ext>
            </a:extLst>
          </p:cNvPr>
          <p:cNvSpPr txBox="1"/>
          <p:nvPr/>
        </p:nvSpPr>
        <p:spPr>
          <a:xfrm>
            <a:off x="983157" y="8521603"/>
            <a:ext cx="5706690" cy="1082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</a:rPr>
              <a:t>g.arcangeli1@studenti.unisa.it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spc="-5" dirty="0">
                <a:solidFill>
                  <a:schemeClr val="bg1"/>
                </a:solid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www.linkedin.com/in/giovanni-arcangeli-8a608324a</a:t>
            </a:r>
            <a:endParaRPr lang="it-IT"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>
              <a:solidFill>
                <a:schemeClr val="tx1"/>
              </a:solidFill>
            </a:endParaRPr>
          </a:p>
        </p:txBody>
      </p:sp>
      <p:pic>
        <p:nvPicPr>
          <p:cNvPr id="9" name="email.png" descr="email.png">
            <a:extLst>
              <a:ext uri="{FF2B5EF4-FFF2-40B4-BE49-F238E27FC236}">
                <a16:creationId xmlns:a16="http://schemas.microsoft.com/office/drawing/2014/main" id="{659C1D9B-8F9C-4D75-0F06-B894BD653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QR code che riporta al PDF della tua tesi —&gt;">
            <a:extLst>
              <a:ext uri="{FF2B5EF4-FFF2-40B4-BE49-F238E27FC236}">
                <a16:creationId xmlns:a16="http://schemas.microsoft.com/office/drawing/2014/main" id="{6BE37D83-B76A-9B5F-5D16-15493F0E4AA6}"/>
              </a:ext>
            </a:extLst>
          </p:cNvPr>
          <p:cNvSpPr txBox="1"/>
          <p:nvPr/>
        </p:nvSpPr>
        <p:spPr>
          <a:xfrm>
            <a:off x="9466592" y="8860413"/>
            <a:ext cx="2011107" cy="404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PDF Tesi </a:t>
            </a:r>
            <a:r>
              <a:rPr dirty="0">
                <a:solidFill>
                  <a:schemeClr val="bg1"/>
                </a:solidFill>
              </a:rPr>
              <a:t>—&gt;</a:t>
            </a:r>
          </a:p>
        </p:txBody>
      </p:sp>
      <p:sp>
        <p:nvSpPr>
          <p:cNvPr id="12" name="Prof. Nome Cognome…">
            <a:extLst>
              <a:ext uri="{FF2B5EF4-FFF2-40B4-BE49-F238E27FC236}">
                <a16:creationId xmlns:a16="http://schemas.microsoft.com/office/drawing/2014/main" id="{92F1E52C-B6A1-DA62-F42F-D38173B8888D}"/>
              </a:ext>
            </a:extLst>
          </p:cNvPr>
          <p:cNvSpPr txBox="1"/>
          <p:nvPr/>
        </p:nvSpPr>
        <p:spPr>
          <a:xfrm>
            <a:off x="575334" y="7081405"/>
            <a:ext cx="5537024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/>
                </a:solidFill>
              </a:rPr>
              <a:t>Prof. </a:t>
            </a:r>
            <a:r>
              <a:rPr lang="it-IT" dirty="0">
                <a:solidFill>
                  <a:schemeClr val="tx1"/>
                </a:solidFill>
              </a:rPr>
              <a:t>Carmine Gravino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3" name="linkedin(1).png" descr="linkedin(1).png">
            <a:extLst>
              <a:ext uri="{FF2B5EF4-FFF2-40B4-BE49-F238E27FC236}">
                <a16:creationId xmlns:a16="http://schemas.microsoft.com/office/drawing/2014/main" id="{CC213DDB-D25E-E010-42D6-EC4FDDEB0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951177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itolo tesi">
            <a:extLst>
              <a:ext uri="{FF2B5EF4-FFF2-40B4-BE49-F238E27FC236}">
                <a16:creationId xmlns:a16="http://schemas.microsoft.com/office/drawing/2014/main" id="{965FD8ED-47AA-DE2A-1D86-B96D5BC505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6136" y="4219801"/>
            <a:ext cx="13037072" cy="157378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>
              <a:defRPr spc="-199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 </a:t>
            </a:r>
            <a:r>
              <a:rPr lang="it-IT" sz="6700" dirty="0">
                <a:solidFill>
                  <a:schemeClr val="tx1"/>
                </a:solidFill>
              </a:rPr>
              <a:t>Sviluppo di un Sistema per una Serra Automatizzata mediante Arduino e con Supporto Web e di Analisi</a:t>
            </a:r>
            <a:endParaRPr sz="6700" dirty="0">
              <a:solidFill>
                <a:schemeClr val="tx1"/>
              </a:solidFill>
            </a:endParaRPr>
          </a:p>
        </p:txBody>
      </p:sp>
      <p:pic>
        <p:nvPicPr>
          <p:cNvPr id="15" name="Immagine 14" descr="Immagine che contiene modello, quadrato, Simmetria, pixel&#10;&#10;Descrizione generata automaticamente">
            <a:extLst>
              <a:ext uri="{FF2B5EF4-FFF2-40B4-BE49-F238E27FC236}">
                <a16:creationId xmlns:a16="http://schemas.microsoft.com/office/drawing/2014/main" id="{DC0B0679-62CB-A3FB-DEF0-3160523762A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236" y="8569528"/>
            <a:ext cx="995635" cy="9956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3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pic>
        <p:nvPicPr>
          <p:cNvPr id="253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ttangolo">
            <a:extLst>
              <a:ext uri="{FF2B5EF4-FFF2-40B4-BE49-F238E27FC236}">
                <a16:creationId xmlns:a16="http://schemas.microsoft.com/office/drawing/2014/main" id="{9ACBB8E7-5ED6-6BDB-31C7-7C285A5A93C5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7A12C0D-3985-2DE1-7EC2-9E0AC8CC19E4}"/>
              </a:ext>
            </a:extLst>
          </p:cNvPr>
          <p:cNvSpPr txBox="1"/>
          <p:nvPr/>
        </p:nvSpPr>
        <p:spPr>
          <a:xfrm>
            <a:off x="3478404" y="1480348"/>
            <a:ext cx="7468192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it-IT" dirty="0"/>
              <a:t>ALTRI DOCUMENTI:</a:t>
            </a:r>
          </a:p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ttangolo">
            <a:extLst>
              <a:ext uri="{FF2B5EF4-FFF2-40B4-BE49-F238E27FC236}">
                <a16:creationId xmlns:a16="http://schemas.microsoft.com/office/drawing/2014/main" id="{BD65B87B-E1E7-8066-B596-953BEEA8D746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" name="Rettangolo">
            <a:extLst>
              <a:ext uri="{FF2B5EF4-FFF2-40B4-BE49-F238E27FC236}">
                <a16:creationId xmlns:a16="http://schemas.microsoft.com/office/drawing/2014/main" id="{F8BC5E8B-F676-3429-A199-1D88B95BF8BF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" name="Titolo Tesi…">
            <a:extLst>
              <a:ext uri="{FF2B5EF4-FFF2-40B4-BE49-F238E27FC236}">
                <a16:creationId xmlns:a16="http://schemas.microsoft.com/office/drawing/2014/main" id="{D9CC5494-449B-A670-BE5F-2F6CD68A9128}"/>
              </a:ext>
            </a:extLst>
          </p:cNvPr>
          <p:cNvSpPr txBox="1"/>
          <p:nvPr/>
        </p:nvSpPr>
        <p:spPr>
          <a:xfrm>
            <a:off x="6422888" y="8448121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13" name="email@studenti.unisa.it…">
            <a:extLst>
              <a:ext uri="{FF2B5EF4-FFF2-40B4-BE49-F238E27FC236}">
                <a16:creationId xmlns:a16="http://schemas.microsoft.com/office/drawing/2014/main" id="{7430EDBB-9CCE-BF79-2589-D2B70101E855}"/>
              </a:ext>
            </a:extLst>
          </p:cNvPr>
          <p:cNvSpPr txBox="1"/>
          <p:nvPr/>
        </p:nvSpPr>
        <p:spPr>
          <a:xfrm>
            <a:off x="903645" y="8405924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14" name="email.png" descr="email.png">
            <a:extLst>
              <a:ext uri="{FF2B5EF4-FFF2-40B4-BE49-F238E27FC236}">
                <a16:creationId xmlns:a16="http://schemas.microsoft.com/office/drawing/2014/main" id="{5613BB94-4F16-937E-AD58-CACCCD915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linkedin(1).png" descr="linkedin(1).png">
            <a:extLst>
              <a:ext uri="{FF2B5EF4-FFF2-40B4-BE49-F238E27FC236}">
                <a16:creationId xmlns:a16="http://schemas.microsoft.com/office/drawing/2014/main" id="{EC5840BA-6F44-C3F6-77F9-E5CDA2FF2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951177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olo Tesi…">
            <a:extLst>
              <a:ext uri="{FF2B5EF4-FFF2-40B4-BE49-F238E27FC236}">
                <a16:creationId xmlns:a16="http://schemas.microsoft.com/office/drawing/2014/main" id="{5B363BBD-FBF7-889C-137F-B8F469BDE2C3}"/>
              </a:ext>
            </a:extLst>
          </p:cNvPr>
          <p:cNvSpPr txBox="1"/>
          <p:nvPr/>
        </p:nvSpPr>
        <p:spPr>
          <a:xfrm>
            <a:off x="6575288" y="8481253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6" name="email@studenti.unisa.it…">
            <a:extLst>
              <a:ext uri="{FF2B5EF4-FFF2-40B4-BE49-F238E27FC236}">
                <a16:creationId xmlns:a16="http://schemas.microsoft.com/office/drawing/2014/main" id="{F4D444CC-6B22-2F48-E3D4-DB12236F5280}"/>
              </a:ext>
            </a:extLst>
          </p:cNvPr>
          <p:cNvSpPr txBox="1"/>
          <p:nvPr/>
        </p:nvSpPr>
        <p:spPr>
          <a:xfrm>
            <a:off x="1056045" y="8439056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8" name="email.png" descr="email.png">
            <a:extLst>
              <a:ext uri="{FF2B5EF4-FFF2-40B4-BE49-F238E27FC236}">
                <a16:creationId xmlns:a16="http://schemas.microsoft.com/office/drawing/2014/main" id="{20DA96F1-B9D8-EC16-3AF0-6B9855815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40" y="8488087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linkedin(1).png" descr="linkedin(1).png">
            <a:extLst>
              <a:ext uri="{FF2B5EF4-FFF2-40B4-BE49-F238E27FC236}">
                <a16:creationId xmlns:a16="http://schemas.microsoft.com/office/drawing/2014/main" id="{68862242-A15C-1B5F-1010-E5B2DB986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740" y="8825285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Metodologia">
            <a:extLst>
              <a:ext uri="{FF2B5EF4-FFF2-40B4-BE49-F238E27FC236}">
                <a16:creationId xmlns:a16="http://schemas.microsoft.com/office/drawing/2014/main" id="{34317567-3ADF-E240-43E6-E7D296D77E77}"/>
              </a:ext>
            </a:extLst>
          </p:cNvPr>
          <p:cNvSpPr txBox="1"/>
          <p:nvPr/>
        </p:nvSpPr>
        <p:spPr>
          <a:xfrm>
            <a:off x="590196" y="391542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Background</a:t>
            </a:r>
            <a:endParaRPr dirty="0"/>
          </a:p>
        </p:txBody>
      </p:sp>
      <p:pic>
        <p:nvPicPr>
          <p:cNvPr id="19" name="image2.png" descr="image2.png">
            <a:extLst>
              <a:ext uri="{FF2B5EF4-FFF2-40B4-BE49-F238E27FC236}">
                <a16:creationId xmlns:a16="http://schemas.microsoft.com/office/drawing/2014/main" id="{CA3FCA9B-2990-DA75-F3B7-4A0687C03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78" y="122667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Rettangolo">
            <a:extLst>
              <a:ext uri="{FF2B5EF4-FFF2-40B4-BE49-F238E27FC236}">
                <a16:creationId xmlns:a16="http://schemas.microsoft.com/office/drawing/2014/main" id="{3FAFFD74-6949-42B6-BBF9-A227AC4AFAB8}"/>
              </a:ext>
            </a:extLst>
          </p:cNvPr>
          <p:cNvSpPr/>
          <p:nvPr/>
        </p:nvSpPr>
        <p:spPr>
          <a:xfrm>
            <a:off x="6326" y="8402379"/>
            <a:ext cx="13018657" cy="1358093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Rettangolo">
            <a:extLst>
              <a:ext uri="{FF2B5EF4-FFF2-40B4-BE49-F238E27FC236}">
                <a16:creationId xmlns:a16="http://schemas.microsoft.com/office/drawing/2014/main" id="{17103CBB-621F-D1A5-B9F6-9CE49547F7E4}"/>
              </a:ext>
            </a:extLst>
          </p:cNvPr>
          <p:cNvSpPr/>
          <p:nvPr/>
        </p:nvSpPr>
        <p:spPr>
          <a:xfrm>
            <a:off x="6326" y="-4734"/>
            <a:ext cx="13018657" cy="1358090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" name="Titolo Sezione">
            <a:extLst>
              <a:ext uri="{FF2B5EF4-FFF2-40B4-BE49-F238E27FC236}">
                <a16:creationId xmlns:a16="http://schemas.microsoft.com/office/drawing/2014/main" id="{09A99E19-EFC0-7E05-5F40-A1E3D855400F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rPr lang="it-IT" dirty="0">
                <a:solidFill>
                  <a:schemeClr val="bg1"/>
                </a:solidFill>
              </a:rPr>
              <a:t>Progettazione e Sviluppo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7" name="Titolo Tesi…">
            <a:extLst>
              <a:ext uri="{FF2B5EF4-FFF2-40B4-BE49-F238E27FC236}">
                <a16:creationId xmlns:a16="http://schemas.microsoft.com/office/drawing/2014/main" id="{C93D354F-317E-1A7D-268C-BDC280755107}"/>
              </a:ext>
            </a:extLst>
          </p:cNvPr>
          <p:cNvSpPr txBox="1"/>
          <p:nvPr/>
        </p:nvSpPr>
        <p:spPr>
          <a:xfrm>
            <a:off x="6575288" y="8600521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38" name="email@studenti.unisa.it…">
            <a:extLst>
              <a:ext uri="{FF2B5EF4-FFF2-40B4-BE49-F238E27FC236}">
                <a16:creationId xmlns:a16="http://schemas.microsoft.com/office/drawing/2014/main" id="{4B51341F-7DA2-AD9C-46FA-2BC4B17F6A01}"/>
              </a:ext>
            </a:extLst>
          </p:cNvPr>
          <p:cNvSpPr txBox="1"/>
          <p:nvPr/>
        </p:nvSpPr>
        <p:spPr>
          <a:xfrm>
            <a:off x="1208445" y="8591456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39" name="email.png" descr="email.png">
            <a:extLst>
              <a:ext uri="{FF2B5EF4-FFF2-40B4-BE49-F238E27FC236}">
                <a16:creationId xmlns:a16="http://schemas.microsoft.com/office/drawing/2014/main" id="{A19ACAC4-AC4A-3771-5C7D-1FAE0318D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40" y="8640487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linkedin(1).png" descr="linkedin(1).png">
            <a:extLst>
              <a:ext uri="{FF2B5EF4-FFF2-40B4-BE49-F238E27FC236}">
                <a16:creationId xmlns:a16="http://schemas.microsoft.com/office/drawing/2014/main" id="{5B19F00D-5ABB-4BCE-2701-05A907934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40" y="8977685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image2.png" descr="image2.png">
            <a:extLst>
              <a:ext uri="{FF2B5EF4-FFF2-40B4-BE49-F238E27FC236}">
                <a16:creationId xmlns:a16="http://schemas.microsoft.com/office/drawing/2014/main" id="{AC021E3D-EE3E-50F7-61E0-EFE4C0CCA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744" y="15579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F8A17E0-6F25-B271-F9D9-811E8343BD81}"/>
              </a:ext>
            </a:extLst>
          </p:cNvPr>
          <p:cNvSpPr txBox="1"/>
          <p:nvPr/>
        </p:nvSpPr>
        <p:spPr>
          <a:xfrm>
            <a:off x="945004" y="2547939"/>
            <a:ext cx="10833179" cy="341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ODD (Object Design </a:t>
            </a:r>
            <a:r>
              <a:rPr lang="it-IT" dirty="0" err="1"/>
              <a:t>Document</a:t>
            </a:r>
            <a:r>
              <a:rPr lang="it-IT" dirty="0"/>
              <a:t>): Descrive in dettaglio la progettazione degli oggetti di un sistema software;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Manuale Utente: Semplifica l’utilizzo e la comprensione del sistema.</a:t>
            </a:r>
          </a:p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2" name="Immagine 21" descr="Immagine che contiene diagramma, design, Elementi grafici, linea&#10;&#10;Descrizione generata automaticamente">
            <a:extLst>
              <a:ext uri="{FF2B5EF4-FFF2-40B4-BE49-F238E27FC236}">
                <a16:creationId xmlns:a16="http://schemas.microsoft.com/office/drawing/2014/main" id="{AC196DC3-F75F-C48F-35E3-24984AA8F3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156" y="4998291"/>
            <a:ext cx="2968488" cy="296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737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3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pic>
        <p:nvPicPr>
          <p:cNvPr id="253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ttangolo">
            <a:extLst>
              <a:ext uri="{FF2B5EF4-FFF2-40B4-BE49-F238E27FC236}">
                <a16:creationId xmlns:a16="http://schemas.microsoft.com/office/drawing/2014/main" id="{9ACBB8E7-5ED6-6BDB-31C7-7C285A5A93C5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7A12C0D-3985-2DE1-7EC2-9E0AC8CC19E4}"/>
              </a:ext>
            </a:extLst>
          </p:cNvPr>
          <p:cNvSpPr txBox="1"/>
          <p:nvPr/>
        </p:nvSpPr>
        <p:spPr>
          <a:xfrm>
            <a:off x="2623930" y="1480348"/>
            <a:ext cx="8322666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it-IT" dirty="0"/>
              <a:t>FASI E ATTIVITA’ DI SVILUPPO (1)</a:t>
            </a:r>
          </a:p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ttangolo">
            <a:extLst>
              <a:ext uri="{FF2B5EF4-FFF2-40B4-BE49-F238E27FC236}">
                <a16:creationId xmlns:a16="http://schemas.microsoft.com/office/drawing/2014/main" id="{BD65B87B-E1E7-8066-B596-953BEEA8D746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" name="Rettangolo">
            <a:extLst>
              <a:ext uri="{FF2B5EF4-FFF2-40B4-BE49-F238E27FC236}">
                <a16:creationId xmlns:a16="http://schemas.microsoft.com/office/drawing/2014/main" id="{F8BC5E8B-F676-3429-A199-1D88B95BF8BF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" name="Titolo Tesi…">
            <a:extLst>
              <a:ext uri="{FF2B5EF4-FFF2-40B4-BE49-F238E27FC236}">
                <a16:creationId xmlns:a16="http://schemas.microsoft.com/office/drawing/2014/main" id="{D9CC5494-449B-A670-BE5F-2F6CD68A9128}"/>
              </a:ext>
            </a:extLst>
          </p:cNvPr>
          <p:cNvSpPr txBox="1"/>
          <p:nvPr/>
        </p:nvSpPr>
        <p:spPr>
          <a:xfrm>
            <a:off x="6422888" y="8448121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13" name="email@studenti.unisa.it…">
            <a:extLst>
              <a:ext uri="{FF2B5EF4-FFF2-40B4-BE49-F238E27FC236}">
                <a16:creationId xmlns:a16="http://schemas.microsoft.com/office/drawing/2014/main" id="{7430EDBB-9CCE-BF79-2589-D2B70101E855}"/>
              </a:ext>
            </a:extLst>
          </p:cNvPr>
          <p:cNvSpPr txBox="1"/>
          <p:nvPr/>
        </p:nvSpPr>
        <p:spPr>
          <a:xfrm>
            <a:off x="903645" y="8405924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14" name="email.png" descr="email.png">
            <a:extLst>
              <a:ext uri="{FF2B5EF4-FFF2-40B4-BE49-F238E27FC236}">
                <a16:creationId xmlns:a16="http://schemas.microsoft.com/office/drawing/2014/main" id="{5613BB94-4F16-937E-AD58-CACCCD915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linkedin(1).png" descr="linkedin(1).png">
            <a:extLst>
              <a:ext uri="{FF2B5EF4-FFF2-40B4-BE49-F238E27FC236}">
                <a16:creationId xmlns:a16="http://schemas.microsoft.com/office/drawing/2014/main" id="{EC5840BA-6F44-C3F6-77F9-E5CDA2FF2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951177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olo Tesi…">
            <a:extLst>
              <a:ext uri="{FF2B5EF4-FFF2-40B4-BE49-F238E27FC236}">
                <a16:creationId xmlns:a16="http://schemas.microsoft.com/office/drawing/2014/main" id="{5B363BBD-FBF7-889C-137F-B8F469BDE2C3}"/>
              </a:ext>
            </a:extLst>
          </p:cNvPr>
          <p:cNvSpPr txBox="1"/>
          <p:nvPr/>
        </p:nvSpPr>
        <p:spPr>
          <a:xfrm>
            <a:off x="6575288" y="8481253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6" name="email@studenti.unisa.it…">
            <a:extLst>
              <a:ext uri="{FF2B5EF4-FFF2-40B4-BE49-F238E27FC236}">
                <a16:creationId xmlns:a16="http://schemas.microsoft.com/office/drawing/2014/main" id="{F4D444CC-6B22-2F48-E3D4-DB12236F5280}"/>
              </a:ext>
            </a:extLst>
          </p:cNvPr>
          <p:cNvSpPr txBox="1"/>
          <p:nvPr/>
        </p:nvSpPr>
        <p:spPr>
          <a:xfrm>
            <a:off x="1056045" y="8439056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8" name="email.png" descr="email.png">
            <a:extLst>
              <a:ext uri="{FF2B5EF4-FFF2-40B4-BE49-F238E27FC236}">
                <a16:creationId xmlns:a16="http://schemas.microsoft.com/office/drawing/2014/main" id="{20DA96F1-B9D8-EC16-3AF0-6B9855815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40" y="8488087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linkedin(1).png" descr="linkedin(1).png">
            <a:extLst>
              <a:ext uri="{FF2B5EF4-FFF2-40B4-BE49-F238E27FC236}">
                <a16:creationId xmlns:a16="http://schemas.microsoft.com/office/drawing/2014/main" id="{68862242-A15C-1B5F-1010-E5B2DB986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740" y="8825285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Metodologia">
            <a:extLst>
              <a:ext uri="{FF2B5EF4-FFF2-40B4-BE49-F238E27FC236}">
                <a16:creationId xmlns:a16="http://schemas.microsoft.com/office/drawing/2014/main" id="{34317567-3ADF-E240-43E6-E7D296D77E77}"/>
              </a:ext>
            </a:extLst>
          </p:cNvPr>
          <p:cNvSpPr txBox="1"/>
          <p:nvPr/>
        </p:nvSpPr>
        <p:spPr>
          <a:xfrm>
            <a:off x="590196" y="391542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Background</a:t>
            </a:r>
            <a:endParaRPr dirty="0"/>
          </a:p>
        </p:txBody>
      </p:sp>
      <p:pic>
        <p:nvPicPr>
          <p:cNvPr id="19" name="image2.png" descr="image2.png">
            <a:extLst>
              <a:ext uri="{FF2B5EF4-FFF2-40B4-BE49-F238E27FC236}">
                <a16:creationId xmlns:a16="http://schemas.microsoft.com/office/drawing/2014/main" id="{CA3FCA9B-2990-DA75-F3B7-4A0687C03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78" y="122667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Rettangolo">
            <a:extLst>
              <a:ext uri="{FF2B5EF4-FFF2-40B4-BE49-F238E27FC236}">
                <a16:creationId xmlns:a16="http://schemas.microsoft.com/office/drawing/2014/main" id="{3FAFFD74-6949-42B6-BBF9-A227AC4AFAB8}"/>
              </a:ext>
            </a:extLst>
          </p:cNvPr>
          <p:cNvSpPr/>
          <p:nvPr/>
        </p:nvSpPr>
        <p:spPr>
          <a:xfrm>
            <a:off x="6326" y="8402379"/>
            <a:ext cx="13018657" cy="1358093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Rettangolo">
            <a:extLst>
              <a:ext uri="{FF2B5EF4-FFF2-40B4-BE49-F238E27FC236}">
                <a16:creationId xmlns:a16="http://schemas.microsoft.com/office/drawing/2014/main" id="{17103CBB-621F-D1A5-B9F6-9CE49547F7E4}"/>
              </a:ext>
            </a:extLst>
          </p:cNvPr>
          <p:cNvSpPr/>
          <p:nvPr/>
        </p:nvSpPr>
        <p:spPr>
          <a:xfrm>
            <a:off x="6326" y="-4734"/>
            <a:ext cx="13018657" cy="1358090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" name="Titolo Sezione">
            <a:extLst>
              <a:ext uri="{FF2B5EF4-FFF2-40B4-BE49-F238E27FC236}">
                <a16:creationId xmlns:a16="http://schemas.microsoft.com/office/drawing/2014/main" id="{09A99E19-EFC0-7E05-5F40-A1E3D855400F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rPr lang="it-IT" dirty="0">
                <a:solidFill>
                  <a:schemeClr val="bg1"/>
                </a:solidFill>
              </a:rPr>
              <a:t>Progettazione e Sviluppo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7" name="Titolo Tesi…">
            <a:extLst>
              <a:ext uri="{FF2B5EF4-FFF2-40B4-BE49-F238E27FC236}">
                <a16:creationId xmlns:a16="http://schemas.microsoft.com/office/drawing/2014/main" id="{C93D354F-317E-1A7D-268C-BDC280755107}"/>
              </a:ext>
            </a:extLst>
          </p:cNvPr>
          <p:cNvSpPr txBox="1"/>
          <p:nvPr/>
        </p:nvSpPr>
        <p:spPr>
          <a:xfrm>
            <a:off x="6575288" y="8600521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38" name="email@studenti.unisa.it…">
            <a:extLst>
              <a:ext uri="{FF2B5EF4-FFF2-40B4-BE49-F238E27FC236}">
                <a16:creationId xmlns:a16="http://schemas.microsoft.com/office/drawing/2014/main" id="{4B51341F-7DA2-AD9C-46FA-2BC4B17F6A01}"/>
              </a:ext>
            </a:extLst>
          </p:cNvPr>
          <p:cNvSpPr txBox="1"/>
          <p:nvPr/>
        </p:nvSpPr>
        <p:spPr>
          <a:xfrm>
            <a:off x="1208445" y="8591456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39" name="email.png" descr="email.png">
            <a:extLst>
              <a:ext uri="{FF2B5EF4-FFF2-40B4-BE49-F238E27FC236}">
                <a16:creationId xmlns:a16="http://schemas.microsoft.com/office/drawing/2014/main" id="{A19ACAC4-AC4A-3771-5C7D-1FAE0318D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40" y="8640487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linkedin(1).png" descr="linkedin(1).png">
            <a:extLst>
              <a:ext uri="{FF2B5EF4-FFF2-40B4-BE49-F238E27FC236}">
                <a16:creationId xmlns:a16="http://schemas.microsoft.com/office/drawing/2014/main" id="{5B19F00D-5ABB-4BCE-2701-05A907934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40" y="8977685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image2.png" descr="image2.png">
            <a:extLst>
              <a:ext uri="{FF2B5EF4-FFF2-40B4-BE49-F238E27FC236}">
                <a16:creationId xmlns:a16="http://schemas.microsoft.com/office/drawing/2014/main" id="{AC021E3D-EE3E-50F7-61E0-EFE4C0CCA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744" y="15579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A0E638D-CB1B-2317-B569-19C40840CBE0}"/>
              </a:ext>
            </a:extLst>
          </p:cNvPr>
          <p:cNvSpPr txBox="1"/>
          <p:nvPr/>
        </p:nvSpPr>
        <p:spPr>
          <a:xfrm>
            <a:off x="557064" y="2149762"/>
            <a:ext cx="6653470" cy="58990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dirty="0"/>
              <a:t>Scelta e testing delle componenti Arduino per il funzionamento base del fitotrone;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Scelta delle tecnologie legate alla gestione e alla comunicazione dei dati;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Realizzazione del dominio web, del Database e dei sottosistemi del sito web;</a:t>
            </a:r>
          </a:p>
          <a:p>
            <a:pPr marR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E001C80-BB43-680D-65CF-D926D42DDF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421" y="3208423"/>
            <a:ext cx="5124315" cy="2947267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174A720-E249-7E7E-7732-A23184BBCAB1}"/>
              </a:ext>
            </a:extLst>
          </p:cNvPr>
          <p:cNvSpPr txBox="1"/>
          <p:nvPr/>
        </p:nvSpPr>
        <p:spPr>
          <a:xfrm>
            <a:off x="7869801" y="2322781"/>
            <a:ext cx="4031553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Schema fisico Arduino:</a:t>
            </a:r>
          </a:p>
        </p:txBody>
      </p:sp>
      <p:pic>
        <p:nvPicPr>
          <p:cNvPr id="23" name="Immagine 22" descr="Immagine che contiene testo, schermata, Elementi grafici, grafica&#10;&#10;Descrizione generata automaticamente">
            <a:extLst>
              <a:ext uri="{FF2B5EF4-FFF2-40B4-BE49-F238E27FC236}">
                <a16:creationId xmlns:a16="http://schemas.microsoft.com/office/drawing/2014/main" id="{F491BBA4-9EB0-9E96-90B1-1ED6DA1FAD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025" y="4605911"/>
            <a:ext cx="1927288" cy="669197"/>
          </a:xfrm>
          <a:prstGeom prst="rect">
            <a:avLst/>
          </a:prstGeom>
        </p:spPr>
      </p:pic>
      <p:pic>
        <p:nvPicPr>
          <p:cNvPr id="28" name="Immagine 27" descr="Immagine che contiene Elementi grafici, testo, logo, Carattere&#10;&#10;Descrizione generata automaticamente">
            <a:extLst>
              <a:ext uri="{FF2B5EF4-FFF2-40B4-BE49-F238E27FC236}">
                <a16:creationId xmlns:a16="http://schemas.microsoft.com/office/drawing/2014/main" id="{431BD432-7C05-011D-821E-BEFAB17AFB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693" y="5471606"/>
            <a:ext cx="1523952" cy="1003921"/>
          </a:xfrm>
          <a:prstGeom prst="rect">
            <a:avLst/>
          </a:prstGeom>
        </p:spPr>
      </p:pic>
      <p:pic>
        <p:nvPicPr>
          <p:cNvPr id="30" name="Immagine 29" descr="Immagine che contiene cerchio, simbolo, logo, Carattere&#10;&#10;Descrizione generata automaticamente">
            <a:extLst>
              <a:ext uri="{FF2B5EF4-FFF2-40B4-BE49-F238E27FC236}">
                <a16:creationId xmlns:a16="http://schemas.microsoft.com/office/drawing/2014/main" id="{652E6AB4-CDBD-9A90-DA2F-4FDEB0E6DC8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13" y="2553816"/>
            <a:ext cx="2741374" cy="1480984"/>
          </a:xfrm>
          <a:prstGeom prst="rect">
            <a:avLst/>
          </a:prstGeom>
        </p:spPr>
      </p:pic>
      <p:pic>
        <p:nvPicPr>
          <p:cNvPr id="32" name="Immagine 31" descr="Immagine che contiene Carattere, Elementi grafici, tipografia, design&#10;&#10;Descrizione generata automaticamente">
            <a:extLst>
              <a:ext uri="{FF2B5EF4-FFF2-40B4-BE49-F238E27FC236}">
                <a16:creationId xmlns:a16="http://schemas.microsoft.com/office/drawing/2014/main" id="{CC749769-EEAC-C2A4-D073-C6EB1021B8F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434" y="7041332"/>
            <a:ext cx="2168470" cy="662588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BD823459-A1A9-9C1E-71A5-87F0B114638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28" b="26083"/>
          <a:stretch/>
        </p:blipFill>
        <p:spPr bwMode="auto">
          <a:xfrm>
            <a:off x="7119287" y="2974227"/>
            <a:ext cx="5532580" cy="33796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550177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/>
      <p:bldP spid="2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3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pic>
        <p:nvPicPr>
          <p:cNvPr id="253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ttangolo">
            <a:extLst>
              <a:ext uri="{FF2B5EF4-FFF2-40B4-BE49-F238E27FC236}">
                <a16:creationId xmlns:a16="http://schemas.microsoft.com/office/drawing/2014/main" id="{9ACBB8E7-5ED6-6BDB-31C7-7C285A5A93C5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7A12C0D-3985-2DE1-7EC2-9E0AC8CC19E4}"/>
              </a:ext>
            </a:extLst>
          </p:cNvPr>
          <p:cNvSpPr txBox="1"/>
          <p:nvPr/>
        </p:nvSpPr>
        <p:spPr>
          <a:xfrm>
            <a:off x="2623930" y="1480348"/>
            <a:ext cx="8322666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it-IT" dirty="0"/>
              <a:t>FASI E ATTIVITA’ DI SVILUPPO (2)</a:t>
            </a:r>
          </a:p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ttangolo">
            <a:extLst>
              <a:ext uri="{FF2B5EF4-FFF2-40B4-BE49-F238E27FC236}">
                <a16:creationId xmlns:a16="http://schemas.microsoft.com/office/drawing/2014/main" id="{BD65B87B-E1E7-8066-B596-953BEEA8D746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" name="Rettangolo">
            <a:extLst>
              <a:ext uri="{FF2B5EF4-FFF2-40B4-BE49-F238E27FC236}">
                <a16:creationId xmlns:a16="http://schemas.microsoft.com/office/drawing/2014/main" id="{F8BC5E8B-F676-3429-A199-1D88B95BF8BF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" name="Titolo Tesi…">
            <a:extLst>
              <a:ext uri="{FF2B5EF4-FFF2-40B4-BE49-F238E27FC236}">
                <a16:creationId xmlns:a16="http://schemas.microsoft.com/office/drawing/2014/main" id="{D9CC5494-449B-A670-BE5F-2F6CD68A9128}"/>
              </a:ext>
            </a:extLst>
          </p:cNvPr>
          <p:cNvSpPr txBox="1"/>
          <p:nvPr/>
        </p:nvSpPr>
        <p:spPr>
          <a:xfrm>
            <a:off x="6422888" y="8448121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13" name="email@studenti.unisa.it…">
            <a:extLst>
              <a:ext uri="{FF2B5EF4-FFF2-40B4-BE49-F238E27FC236}">
                <a16:creationId xmlns:a16="http://schemas.microsoft.com/office/drawing/2014/main" id="{7430EDBB-9CCE-BF79-2589-D2B70101E855}"/>
              </a:ext>
            </a:extLst>
          </p:cNvPr>
          <p:cNvSpPr txBox="1"/>
          <p:nvPr/>
        </p:nvSpPr>
        <p:spPr>
          <a:xfrm>
            <a:off x="903645" y="8405924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14" name="email.png" descr="email.png">
            <a:extLst>
              <a:ext uri="{FF2B5EF4-FFF2-40B4-BE49-F238E27FC236}">
                <a16:creationId xmlns:a16="http://schemas.microsoft.com/office/drawing/2014/main" id="{5613BB94-4F16-937E-AD58-CACCCD915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linkedin(1).png" descr="linkedin(1).png">
            <a:extLst>
              <a:ext uri="{FF2B5EF4-FFF2-40B4-BE49-F238E27FC236}">
                <a16:creationId xmlns:a16="http://schemas.microsoft.com/office/drawing/2014/main" id="{EC5840BA-6F44-C3F6-77F9-E5CDA2FF2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951177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olo Tesi…">
            <a:extLst>
              <a:ext uri="{FF2B5EF4-FFF2-40B4-BE49-F238E27FC236}">
                <a16:creationId xmlns:a16="http://schemas.microsoft.com/office/drawing/2014/main" id="{5B363BBD-FBF7-889C-137F-B8F469BDE2C3}"/>
              </a:ext>
            </a:extLst>
          </p:cNvPr>
          <p:cNvSpPr txBox="1"/>
          <p:nvPr/>
        </p:nvSpPr>
        <p:spPr>
          <a:xfrm>
            <a:off x="6575288" y="8481253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6" name="email@studenti.unisa.it…">
            <a:extLst>
              <a:ext uri="{FF2B5EF4-FFF2-40B4-BE49-F238E27FC236}">
                <a16:creationId xmlns:a16="http://schemas.microsoft.com/office/drawing/2014/main" id="{F4D444CC-6B22-2F48-E3D4-DB12236F5280}"/>
              </a:ext>
            </a:extLst>
          </p:cNvPr>
          <p:cNvSpPr txBox="1"/>
          <p:nvPr/>
        </p:nvSpPr>
        <p:spPr>
          <a:xfrm>
            <a:off x="1056045" y="8439056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8" name="email.png" descr="email.png">
            <a:extLst>
              <a:ext uri="{FF2B5EF4-FFF2-40B4-BE49-F238E27FC236}">
                <a16:creationId xmlns:a16="http://schemas.microsoft.com/office/drawing/2014/main" id="{20DA96F1-B9D8-EC16-3AF0-6B9855815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40" y="8488087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linkedin(1).png" descr="linkedin(1).png">
            <a:extLst>
              <a:ext uri="{FF2B5EF4-FFF2-40B4-BE49-F238E27FC236}">
                <a16:creationId xmlns:a16="http://schemas.microsoft.com/office/drawing/2014/main" id="{68862242-A15C-1B5F-1010-E5B2DB986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740" y="8825285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Metodologia">
            <a:extLst>
              <a:ext uri="{FF2B5EF4-FFF2-40B4-BE49-F238E27FC236}">
                <a16:creationId xmlns:a16="http://schemas.microsoft.com/office/drawing/2014/main" id="{34317567-3ADF-E240-43E6-E7D296D77E77}"/>
              </a:ext>
            </a:extLst>
          </p:cNvPr>
          <p:cNvSpPr txBox="1"/>
          <p:nvPr/>
        </p:nvSpPr>
        <p:spPr>
          <a:xfrm>
            <a:off x="590196" y="391542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Background</a:t>
            </a:r>
            <a:endParaRPr dirty="0"/>
          </a:p>
        </p:txBody>
      </p:sp>
      <p:pic>
        <p:nvPicPr>
          <p:cNvPr id="19" name="image2.png" descr="image2.png">
            <a:extLst>
              <a:ext uri="{FF2B5EF4-FFF2-40B4-BE49-F238E27FC236}">
                <a16:creationId xmlns:a16="http://schemas.microsoft.com/office/drawing/2014/main" id="{CA3FCA9B-2990-DA75-F3B7-4A0687C03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78" y="122667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Rettangolo">
            <a:extLst>
              <a:ext uri="{FF2B5EF4-FFF2-40B4-BE49-F238E27FC236}">
                <a16:creationId xmlns:a16="http://schemas.microsoft.com/office/drawing/2014/main" id="{3FAFFD74-6949-42B6-BBF9-A227AC4AFAB8}"/>
              </a:ext>
            </a:extLst>
          </p:cNvPr>
          <p:cNvSpPr/>
          <p:nvPr/>
        </p:nvSpPr>
        <p:spPr>
          <a:xfrm>
            <a:off x="6326" y="8402379"/>
            <a:ext cx="13018657" cy="1358093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Rettangolo">
            <a:extLst>
              <a:ext uri="{FF2B5EF4-FFF2-40B4-BE49-F238E27FC236}">
                <a16:creationId xmlns:a16="http://schemas.microsoft.com/office/drawing/2014/main" id="{17103CBB-621F-D1A5-B9F6-9CE49547F7E4}"/>
              </a:ext>
            </a:extLst>
          </p:cNvPr>
          <p:cNvSpPr/>
          <p:nvPr/>
        </p:nvSpPr>
        <p:spPr>
          <a:xfrm>
            <a:off x="6326" y="-4734"/>
            <a:ext cx="13018657" cy="1358090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" name="Titolo Sezione">
            <a:extLst>
              <a:ext uri="{FF2B5EF4-FFF2-40B4-BE49-F238E27FC236}">
                <a16:creationId xmlns:a16="http://schemas.microsoft.com/office/drawing/2014/main" id="{09A99E19-EFC0-7E05-5F40-A1E3D855400F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rPr lang="it-IT" dirty="0">
                <a:solidFill>
                  <a:schemeClr val="bg1"/>
                </a:solidFill>
              </a:rPr>
              <a:t>Progettazione e Sviluppo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7" name="Titolo Tesi…">
            <a:extLst>
              <a:ext uri="{FF2B5EF4-FFF2-40B4-BE49-F238E27FC236}">
                <a16:creationId xmlns:a16="http://schemas.microsoft.com/office/drawing/2014/main" id="{C93D354F-317E-1A7D-268C-BDC280755107}"/>
              </a:ext>
            </a:extLst>
          </p:cNvPr>
          <p:cNvSpPr txBox="1"/>
          <p:nvPr/>
        </p:nvSpPr>
        <p:spPr>
          <a:xfrm>
            <a:off x="6575288" y="8600521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38" name="email@studenti.unisa.it…">
            <a:extLst>
              <a:ext uri="{FF2B5EF4-FFF2-40B4-BE49-F238E27FC236}">
                <a16:creationId xmlns:a16="http://schemas.microsoft.com/office/drawing/2014/main" id="{4B51341F-7DA2-AD9C-46FA-2BC4B17F6A01}"/>
              </a:ext>
            </a:extLst>
          </p:cNvPr>
          <p:cNvSpPr txBox="1"/>
          <p:nvPr/>
        </p:nvSpPr>
        <p:spPr>
          <a:xfrm>
            <a:off x="1208445" y="8591456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39" name="email.png" descr="email.png">
            <a:extLst>
              <a:ext uri="{FF2B5EF4-FFF2-40B4-BE49-F238E27FC236}">
                <a16:creationId xmlns:a16="http://schemas.microsoft.com/office/drawing/2014/main" id="{A19ACAC4-AC4A-3771-5C7D-1FAE0318D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40" y="8640487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linkedin(1).png" descr="linkedin(1).png">
            <a:extLst>
              <a:ext uri="{FF2B5EF4-FFF2-40B4-BE49-F238E27FC236}">
                <a16:creationId xmlns:a16="http://schemas.microsoft.com/office/drawing/2014/main" id="{5B19F00D-5ABB-4BCE-2701-05A907934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40" y="8977685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image2.png" descr="image2.png">
            <a:extLst>
              <a:ext uri="{FF2B5EF4-FFF2-40B4-BE49-F238E27FC236}">
                <a16:creationId xmlns:a16="http://schemas.microsoft.com/office/drawing/2014/main" id="{AC021E3D-EE3E-50F7-61E0-EFE4C0CCA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744" y="15579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A0E638D-CB1B-2317-B569-19C40840CBE0}"/>
              </a:ext>
            </a:extLst>
          </p:cNvPr>
          <p:cNvSpPr txBox="1"/>
          <p:nvPr/>
        </p:nvSpPr>
        <p:spPr>
          <a:xfrm>
            <a:off x="557064" y="2857838"/>
            <a:ext cx="6653470" cy="46525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Raffinamento della comunicazione tra Arduino, Sito web e Database;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dirty="0"/>
              <a:t>Realizzazione del software finale per Arduino, unione dei sottosistemi del sito web e testing finale;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dirty="0"/>
              <a:t>Raccolta dei dati e Analisi.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D3DF4B8-3666-B54A-43D4-ACE737A916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468" y="2969632"/>
            <a:ext cx="5643545" cy="217883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0B89500-64A9-DD74-53D6-283A89F36D0E}"/>
              </a:ext>
            </a:extLst>
          </p:cNvPr>
          <p:cNvSpPr txBox="1"/>
          <p:nvPr/>
        </p:nvSpPr>
        <p:spPr>
          <a:xfrm>
            <a:off x="7548818" y="2153164"/>
            <a:ext cx="4275209" cy="789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Richiesta GET effettuata da Arduino: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65E3563-3099-B0C1-09B3-96A55CA540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345" y="5657438"/>
            <a:ext cx="5178691" cy="2520080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1A65096-1825-DF20-2C2A-5CF971C36370}"/>
              </a:ext>
            </a:extLst>
          </p:cNvPr>
          <p:cNvSpPr txBox="1"/>
          <p:nvPr/>
        </p:nvSpPr>
        <p:spPr>
          <a:xfrm>
            <a:off x="7310279" y="4911909"/>
            <a:ext cx="3337452" cy="789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Script per salvataggio in DB: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509A827E-9DEC-8013-0F09-5D11F61516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33"/>
          <a:stretch/>
        </p:blipFill>
        <p:spPr bwMode="auto">
          <a:xfrm>
            <a:off x="7310279" y="3649475"/>
            <a:ext cx="5195138" cy="29882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Immagine 22" descr="Immagine che contiene testo, schermo, Rettangolo, schermata&#10;&#10;Descrizione generata automaticamente">
            <a:extLst>
              <a:ext uri="{FF2B5EF4-FFF2-40B4-BE49-F238E27FC236}">
                <a16:creationId xmlns:a16="http://schemas.microsoft.com/office/drawing/2014/main" id="{566D5F08-9B31-7B13-A577-D93CB8A3B8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144" y="3548766"/>
            <a:ext cx="2656067" cy="265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09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9" grpId="1"/>
      <p:bldP spid="20" grpId="0"/>
      <p:bldP spid="2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" name="Rettangolo">
            <a:extLst>
              <a:ext uri="{FF2B5EF4-FFF2-40B4-BE49-F238E27FC236}">
                <a16:creationId xmlns:a16="http://schemas.microsoft.com/office/drawing/2014/main" id="{9ACBB8E7-5ED6-6BDB-31C7-7C285A5A93C5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" name="Rettangolo">
            <a:extLst>
              <a:ext uri="{FF2B5EF4-FFF2-40B4-BE49-F238E27FC236}">
                <a16:creationId xmlns:a16="http://schemas.microsoft.com/office/drawing/2014/main" id="{BD65B87B-E1E7-8066-B596-953BEEA8D746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" name="Rettangolo">
            <a:extLst>
              <a:ext uri="{FF2B5EF4-FFF2-40B4-BE49-F238E27FC236}">
                <a16:creationId xmlns:a16="http://schemas.microsoft.com/office/drawing/2014/main" id="{F8BC5E8B-F676-3429-A199-1D88B95BF8BF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" name="Rettangolo">
            <a:extLst>
              <a:ext uri="{FF2B5EF4-FFF2-40B4-BE49-F238E27FC236}">
                <a16:creationId xmlns:a16="http://schemas.microsoft.com/office/drawing/2014/main" id="{3FAFFD74-6949-42B6-BBF9-A227AC4AFAB8}"/>
              </a:ext>
            </a:extLst>
          </p:cNvPr>
          <p:cNvSpPr/>
          <p:nvPr/>
        </p:nvSpPr>
        <p:spPr>
          <a:xfrm>
            <a:off x="6326" y="8402379"/>
            <a:ext cx="13018657" cy="1358093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Rettangolo">
            <a:extLst>
              <a:ext uri="{FF2B5EF4-FFF2-40B4-BE49-F238E27FC236}">
                <a16:creationId xmlns:a16="http://schemas.microsoft.com/office/drawing/2014/main" id="{17103CBB-621F-D1A5-B9F6-9CE49547F7E4}"/>
              </a:ext>
            </a:extLst>
          </p:cNvPr>
          <p:cNvSpPr/>
          <p:nvPr/>
        </p:nvSpPr>
        <p:spPr>
          <a:xfrm>
            <a:off x="6326" y="-4734"/>
            <a:ext cx="13018657" cy="1358090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Rettangolo">
            <a:extLst>
              <a:ext uri="{FF2B5EF4-FFF2-40B4-BE49-F238E27FC236}">
                <a16:creationId xmlns:a16="http://schemas.microsoft.com/office/drawing/2014/main" id="{C2390736-2A0D-C9E3-9E0D-D699061CAB86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" name="Titolo Tesi…">
            <a:extLst>
              <a:ext uri="{FF2B5EF4-FFF2-40B4-BE49-F238E27FC236}">
                <a16:creationId xmlns:a16="http://schemas.microsoft.com/office/drawing/2014/main" id="{03FD6960-84B9-B547-23E5-F2578484EC78}"/>
              </a:ext>
            </a:extLst>
          </p:cNvPr>
          <p:cNvSpPr txBox="1"/>
          <p:nvPr/>
        </p:nvSpPr>
        <p:spPr>
          <a:xfrm>
            <a:off x="6575288" y="8600521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28" name="email@studenti.unisa.it…">
            <a:extLst>
              <a:ext uri="{FF2B5EF4-FFF2-40B4-BE49-F238E27FC236}">
                <a16:creationId xmlns:a16="http://schemas.microsoft.com/office/drawing/2014/main" id="{C9B5FEAC-4DA5-FA06-56DA-114EC33F7D93}"/>
              </a:ext>
            </a:extLst>
          </p:cNvPr>
          <p:cNvSpPr txBox="1"/>
          <p:nvPr/>
        </p:nvSpPr>
        <p:spPr>
          <a:xfrm>
            <a:off x="1208445" y="8591456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29" name="email.png" descr="email.png">
            <a:extLst>
              <a:ext uri="{FF2B5EF4-FFF2-40B4-BE49-F238E27FC236}">
                <a16:creationId xmlns:a16="http://schemas.microsoft.com/office/drawing/2014/main" id="{D9401861-450C-8AE8-2303-2D2E70CB2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40" y="8640487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inkedin(1).png" descr="linkedin(1).png">
            <a:extLst>
              <a:ext uri="{FF2B5EF4-FFF2-40B4-BE49-F238E27FC236}">
                <a16:creationId xmlns:a16="http://schemas.microsoft.com/office/drawing/2014/main" id="{E6EF56DE-E8C6-0E71-C559-6CAA7D59C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40" y="8977685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Rettangolo">
            <a:extLst>
              <a:ext uri="{FF2B5EF4-FFF2-40B4-BE49-F238E27FC236}">
                <a16:creationId xmlns:a16="http://schemas.microsoft.com/office/drawing/2014/main" id="{D9F7E20D-F842-6CA9-8F32-292B4CAAB067}"/>
              </a:ext>
            </a:extLst>
          </p:cNvPr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1" name="Titolo Sezione">
            <a:extLst>
              <a:ext uri="{FF2B5EF4-FFF2-40B4-BE49-F238E27FC236}">
                <a16:creationId xmlns:a16="http://schemas.microsoft.com/office/drawing/2014/main" id="{204FE053-46B1-AF7D-F748-FF19A41EABC7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rPr lang="it-IT" dirty="0">
                <a:solidFill>
                  <a:schemeClr val="bg1"/>
                </a:solidFill>
              </a:rPr>
              <a:t>Caso di Studio e Sperimentazione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2" name="image2.png" descr="image2.png">
            <a:extLst>
              <a:ext uri="{FF2B5EF4-FFF2-40B4-BE49-F238E27FC236}">
                <a16:creationId xmlns:a16="http://schemas.microsoft.com/office/drawing/2014/main" id="{963066FF-420A-71E1-27B3-2205C2A3C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6744" y="15579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28E147-B534-E94B-05B4-92B8B76437FC}"/>
              </a:ext>
            </a:extLst>
          </p:cNvPr>
          <p:cNvSpPr txBox="1"/>
          <p:nvPr/>
        </p:nvSpPr>
        <p:spPr>
          <a:xfrm>
            <a:off x="2623930" y="1480348"/>
            <a:ext cx="8322666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it-IT" dirty="0"/>
              <a:t>SCELTA DEI GRAFICI</a:t>
            </a:r>
          </a:p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E144C9-86D6-A10F-04A7-506FC770AFF4}"/>
              </a:ext>
            </a:extLst>
          </p:cNvPr>
          <p:cNvSpPr txBox="1"/>
          <p:nvPr/>
        </p:nvSpPr>
        <p:spPr>
          <a:xfrm>
            <a:off x="867140" y="2329258"/>
            <a:ext cx="4258313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b="1" dirty="0"/>
              <a:t>Temperature registrate:</a:t>
            </a:r>
            <a:endParaRPr kumimoji="0" lang="it-IT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5" name="Immagine 4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767104FA-4D74-5CCC-8702-45989FB7CA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84" y="3341514"/>
            <a:ext cx="11501232" cy="349516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7953C8F-27C0-C184-7A9C-28432B88BA79}"/>
              </a:ext>
            </a:extLst>
          </p:cNvPr>
          <p:cNvSpPr txBox="1"/>
          <p:nvPr/>
        </p:nvSpPr>
        <p:spPr>
          <a:xfrm>
            <a:off x="204603" y="7308818"/>
            <a:ext cx="6477735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dirty="0"/>
              <a:t>*Realizzati con l’ausilio della libreria </a:t>
            </a:r>
            <a:r>
              <a:rPr lang="it-IT" sz="2400" dirty="0" err="1"/>
              <a:t>CanvasJS</a:t>
            </a: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4736343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" name="Rettangolo">
            <a:extLst>
              <a:ext uri="{FF2B5EF4-FFF2-40B4-BE49-F238E27FC236}">
                <a16:creationId xmlns:a16="http://schemas.microsoft.com/office/drawing/2014/main" id="{9ACBB8E7-5ED6-6BDB-31C7-7C285A5A93C5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" name="Rettangolo">
            <a:extLst>
              <a:ext uri="{FF2B5EF4-FFF2-40B4-BE49-F238E27FC236}">
                <a16:creationId xmlns:a16="http://schemas.microsoft.com/office/drawing/2014/main" id="{BD65B87B-E1E7-8066-B596-953BEEA8D746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" name="Rettangolo">
            <a:extLst>
              <a:ext uri="{FF2B5EF4-FFF2-40B4-BE49-F238E27FC236}">
                <a16:creationId xmlns:a16="http://schemas.microsoft.com/office/drawing/2014/main" id="{F8BC5E8B-F676-3429-A199-1D88B95BF8BF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" name="Rettangolo">
            <a:extLst>
              <a:ext uri="{FF2B5EF4-FFF2-40B4-BE49-F238E27FC236}">
                <a16:creationId xmlns:a16="http://schemas.microsoft.com/office/drawing/2014/main" id="{3FAFFD74-6949-42B6-BBF9-A227AC4AFAB8}"/>
              </a:ext>
            </a:extLst>
          </p:cNvPr>
          <p:cNvSpPr/>
          <p:nvPr/>
        </p:nvSpPr>
        <p:spPr>
          <a:xfrm>
            <a:off x="6326" y="8402379"/>
            <a:ext cx="13018657" cy="1358093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Rettangolo">
            <a:extLst>
              <a:ext uri="{FF2B5EF4-FFF2-40B4-BE49-F238E27FC236}">
                <a16:creationId xmlns:a16="http://schemas.microsoft.com/office/drawing/2014/main" id="{17103CBB-621F-D1A5-B9F6-9CE49547F7E4}"/>
              </a:ext>
            </a:extLst>
          </p:cNvPr>
          <p:cNvSpPr/>
          <p:nvPr/>
        </p:nvSpPr>
        <p:spPr>
          <a:xfrm>
            <a:off x="6326" y="-4734"/>
            <a:ext cx="13018657" cy="1358090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Rettangolo">
            <a:extLst>
              <a:ext uri="{FF2B5EF4-FFF2-40B4-BE49-F238E27FC236}">
                <a16:creationId xmlns:a16="http://schemas.microsoft.com/office/drawing/2014/main" id="{C2390736-2A0D-C9E3-9E0D-D699061CAB86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" name="Titolo Tesi…">
            <a:extLst>
              <a:ext uri="{FF2B5EF4-FFF2-40B4-BE49-F238E27FC236}">
                <a16:creationId xmlns:a16="http://schemas.microsoft.com/office/drawing/2014/main" id="{03FD6960-84B9-B547-23E5-F2578484EC78}"/>
              </a:ext>
            </a:extLst>
          </p:cNvPr>
          <p:cNvSpPr txBox="1"/>
          <p:nvPr/>
        </p:nvSpPr>
        <p:spPr>
          <a:xfrm>
            <a:off x="6575288" y="8600521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28" name="email@studenti.unisa.it…">
            <a:extLst>
              <a:ext uri="{FF2B5EF4-FFF2-40B4-BE49-F238E27FC236}">
                <a16:creationId xmlns:a16="http://schemas.microsoft.com/office/drawing/2014/main" id="{C9B5FEAC-4DA5-FA06-56DA-114EC33F7D93}"/>
              </a:ext>
            </a:extLst>
          </p:cNvPr>
          <p:cNvSpPr txBox="1"/>
          <p:nvPr/>
        </p:nvSpPr>
        <p:spPr>
          <a:xfrm>
            <a:off x="1208445" y="8591456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29" name="email.png" descr="email.png">
            <a:extLst>
              <a:ext uri="{FF2B5EF4-FFF2-40B4-BE49-F238E27FC236}">
                <a16:creationId xmlns:a16="http://schemas.microsoft.com/office/drawing/2014/main" id="{D9401861-450C-8AE8-2303-2D2E70CB2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40" y="8640487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inkedin(1).png" descr="linkedin(1).png">
            <a:extLst>
              <a:ext uri="{FF2B5EF4-FFF2-40B4-BE49-F238E27FC236}">
                <a16:creationId xmlns:a16="http://schemas.microsoft.com/office/drawing/2014/main" id="{E6EF56DE-E8C6-0E71-C559-6CAA7D59C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40" y="8977685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Rettangolo">
            <a:extLst>
              <a:ext uri="{FF2B5EF4-FFF2-40B4-BE49-F238E27FC236}">
                <a16:creationId xmlns:a16="http://schemas.microsoft.com/office/drawing/2014/main" id="{D9F7E20D-F842-6CA9-8F32-292B4CAAB067}"/>
              </a:ext>
            </a:extLst>
          </p:cNvPr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1" name="Titolo Sezione">
            <a:extLst>
              <a:ext uri="{FF2B5EF4-FFF2-40B4-BE49-F238E27FC236}">
                <a16:creationId xmlns:a16="http://schemas.microsoft.com/office/drawing/2014/main" id="{204FE053-46B1-AF7D-F748-FF19A41EABC7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rPr lang="it-IT" dirty="0">
                <a:solidFill>
                  <a:schemeClr val="bg1"/>
                </a:solidFill>
              </a:rPr>
              <a:t>Caso di Studio e Sperimentazione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2" name="image2.png" descr="image2.png">
            <a:extLst>
              <a:ext uri="{FF2B5EF4-FFF2-40B4-BE49-F238E27FC236}">
                <a16:creationId xmlns:a16="http://schemas.microsoft.com/office/drawing/2014/main" id="{963066FF-420A-71E1-27B3-2205C2A3C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6744" y="15579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28E147-B534-E94B-05B4-92B8B76437FC}"/>
              </a:ext>
            </a:extLst>
          </p:cNvPr>
          <p:cNvSpPr txBox="1"/>
          <p:nvPr/>
        </p:nvSpPr>
        <p:spPr>
          <a:xfrm>
            <a:off x="2623930" y="1480348"/>
            <a:ext cx="8322666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it-IT" dirty="0"/>
              <a:t>SCELTA DEI GRAFICI</a:t>
            </a:r>
          </a:p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8E30199-AB94-7331-06FB-D909F9017297}"/>
              </a:ext>
            </a:extLst>
          </p:cNvPr>
          <p:cNvSpPr txBox="1"/>
          <p:nvPr/>
        </p:nvSpPr>
        <p:spPr>
          <a:xfrm>
            <a:off x="867140" y="2317859"/>
            <a:ext cx="7057390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b="1" dirty="0"/>
              <a:t>Utilizzo Componenti:</a:t>
            </a:r>
            <a:endParaRPr kumimoji="0" lang="it-IT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BD2CD36-C3C1-E457-AE34-1AAC7FE0A8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726" y="3069541"/>
            <a:ext cx="6477735" cy="423927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7953C8F-27C0-C184-7A9C-28432B88BA79}"/>
              </a:ext>
            </a:extLst>
          </p:cNvPr>
          <p:cNvSpPr txBox="1"/>
          <p:nvPr/>
        </p:nvSpPr>
        <p:spPr>
          <a:xfrm>
            <a:off x="204603" y="7308818"/>
            <a:ext cx="6477735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dirty="0"/>
              <a:t>*Realizzati con l’ausilio della libreria </a:t>
            </a:r>
            <a:r>
              <a:rPr lang="it-IT" sz="2400" dirty="0" err="1"/>
              <a:t>CanvasJS</a:t>
            </a: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3434290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" name="Rettangolo">
            <a:extLst>
              <a:ext uri="{FF2B5EF4-FFF2-40B4-BE49-F238E27FC236}">
                <a16:creationId xmlns:a16="http://schemas.microsoft.com/office/drawing/2014/main" id="{9ACBB8E7-5ED6-6BDB-31C7-7C285A5A93C5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" name="Rettangolo">
            <a:extLst>
              <a:ext uri="{FF2B5EF4-FFF2-40B4-BE49-F238E27FC236}">
                <a16:creationId xmlns:a16="http://schemas.microsoft.com/office/drawing/2014/main" id="{BD65B87B-E1E7-8066-B596-953BEEA8D746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" name="Rettangolo">
            <a:extLst>
              <a:ext uri="{FF2B5EF4-FFF2-40B4-BE49-F238E27FC236}">
                <a16:creationId xmlns:a16="http://schemas.microsoft.com/office/drawing/2014/main" id="{F8BC5E8B-F676-3429-A199-1D88B95BF8BF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" name="Rettangolo">
            <a:extLst>
              <a:ext uri="{FF2B5EF4-FFF2-40B4-BE49-F238E27FC236}">
                <a16:creationId xmlns:a16="http://schemas.microsoft.com/office/drawing/2014/main" id="{3FAFFD74-6949-42B6-BBF9-A227AC4AFAB8}"/>
              </a:ext>
            </a:extLst>
          </p:cNvPr>
          <p:cNvSpPr/>
          <p:nvPr/>
        </p:nvSpPr>
        <p:spPr>
          <a:xfrm>
            <a:off x="6326" y="8402379"/>
            <a:ext cx="13018657" cy="1358093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Rettangolo">
            <a:extLst>
              <a:ext uri="{FF2B5EF4-FFF2-40B4-BE49-F238E27FC236}">
                <a16:creationId xmlns:a16="http://schemas.microsoft.com/office/drawing/2014/main" id="{17103CBB-621F-D1A5-B9F6-9CE49547F7E4}"/>
              </a:ext>
            </a:extLst>
          </p:cNvPr>
          <p:cNvSpPr/>
          <p:nvPr/>
        </p:nvSpPr>
        <p:spPr>
          <a:xfrm>
            <a:off x="6326" y="-4734"/>
            <a:ext cx="13018657" cy="1358090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Rettangolo">
            <a:extLst>
              <a:ext uri="{FF2B5EF4-FFF2-40B4-BE49-F238E27FC236}">
                <a16:creationId xmlns:a16="http://schemas.microsoft.com/office/drawing/2014/main" id="{C2390736-2A0D-C9E3-9E0D-D699061CAB86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" name="Titolo Tesi…">
            <a:extLst>
              <a:ext uri="{FF2B5EF4-FFF2-40B4-BE49-F238E27FC236}">
                <a16:creationId xmlns:a16="http://schemas.microsoft.com/office/drawing/2014/main" id="{03FD6960-84B9-B547-23E5-F2578484EC78}"/>
              </a:ext>
            </a:extLst>
          </p:cNvPr>
          <p:cNvSpPr txBox="1"/>
          <p:nvPr/>
        </p:nvSpPr>
        <p:spPr>
          <a:xfrm>
            <a:off x="6575288" y="8600521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28" name="email@studenti.unisa.it…">
            <a:extLst>
              <a:ext uri="{FF2B5EF4-FFF2-40B4-BE49-F238E27FC236}">
                <a16:creationId xmlns:a16="http://schemas.microsoft.com/office/drawing/2014/main" id="{C9B5FEAC-4DA5-FA06-56DA-114EC33F7D93}"/>
              </a:ext>
            </a:extLst>
          </p:cNvPr>
          <p:cNvSpPr txBox="1"/>
          <p:nvPr/>
        </p:nvSpPr>
        <p:spPr>
          <a:xfrm>
            <a:off x="1208445" y="8591456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29" name="email.png" descr="email.png">
            <a:extLst>
              <a:ext uri="{FF2B5EF4-FFF2-40B4-BE49-F238E27FC236}">
                <a16:creationId xmlns:a16="http://schemas.microsoft.com/office/drawing/2014/main" id="{D9401861-450C-8AE8-2303-2D2E70CB2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40" y="8640487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inkedin(1).png" descr="linkedin(1).png">
            <a:extLst>
              <a:ext uri="{FF2B5EF4-FFF2-40B4-BE49-F238E27FC236}">
                <a16:creationId xmlns:a16="http://schemas.microsoft.com/office/drawing/2014/main" id="{E6EF56DE-E8C6-0E71-C559-6CAA7D59C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40" y="8977685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Rettangolo">
            <a:extLst>
              <a:ext uri="{FF2B5EF4-FFF2-40B4-BE49-F238E27FC236}">
                <a16:creationId xmlns:a16="http://schemas.microsoft.com/office/drawing/2014/main" id="{D9F7E20D-F842-6CA9-8F32-292B4CAAB067}"/>
              </a:ext>
            </a:extLst>
          </p:cNvPr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1" name="Titolo Sezione">
            <a:extLst>
              <a:ext uri="{FF2B5EF4-FFF2-40B4-BE49-F238E27FC236}">
                <a16:creationId xmlns:a16="http://schemas.microsoft.com/office/drawing/2014/main" id="{204FE053-46B1-AF7D-F748-FF19A41EABC7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rPr lang="it-IT" dirty="0">
                <a:solidFill>
                  <a:schemeClr val="bg1"/>
                </a:solidFill>
              </a:rPr>
              <a:t>Caso di Studio e Sperimentazione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2" name="image2.png" descr="image2.png">
            <a:extLst>
              <a:ext uri="{FF2B5EF4-FFF2-40B4-BE49-F238E27FC236}">
                <a16:creationId xmlns:a16="http://schemas.microsoft.com/office/drawing/2014/main" id="{963066FF-420A-71E1-27B3-2205C2A3C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6744" y="15579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28E147-B534-E94B-05B4-92B8B76437FC}"/>
              </a:ext>
            </a:extLst>
          </p:cNvPr>
          <p:cNvSpPr txBox="1"/>
          <p:nvPr/>
        </p:nvSpPr>
        <p:spPr>
          <a:xfrm>
            <a:off x="2623930" y="1480348"/>
            <a:ext cx="8322666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it-IT" dirty="0"/>
              <a:t>SCELTA DEI GRAFICI</a:t>
            </a:r>
          </a:p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9BBDABC-4FD6-4AB5-0682-9CCC61F52F04}"/>
              </a:ext>
            </a:extLst>
          </p:cNvPr>
          <p:cNvSpPr txBox="1"/>
          <p:nvPr/>
        </p:nvSpPr>
        <p:spPr>
          <a:xfrm>
            <a:off x="557064" y="2463846"/>
            <a:ext cx="3769728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b="1" dirty="0"/>
              <a:t>VPD rilevato:</a:t>
            </a:r>
            <a:endParaRPr kumimoji="0" lang="it-IT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B78D67F-7247-75E0-82B8-1451A8FD4C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59" y="3273114"/>
            <a:ext cx="11972528" cy="335567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7953C8F-27C0-C184-7A9C-28432B88BA79}"/>
              </a:ext>
            </a:extLst>
          </p:cNvPr>
          <p:cNvSpPr txBox="1"/>
          <p:nvPr/>
        </p:nvSpPr>
        <p:spPr>
          <a:xfrm>
            <a:off x="204603" y="7308818"/>
            <a:ext cx="6477735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dirty="0"/>
              <a:t>*Realizzati con l’ausilio della libreria </a:t>
            </a:r>
            <a:r>
              <a:rPr lang="it-IT" sz="2400" dirty="0" err="1"/>
              <a:t>CanvasJS</a:t>
            </a: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9629864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" name="Rettangolo">
            <a:extLst>
              <a:ext uri="{FF2B5EF4-FFF2-40B4-BE49-F238E27FC236}">
                <a16:creationId xmlns:a16="http://schemas.microsoft.com/office/drawing/2014/main" id="{9ACBB8E7-5ED6-6BDB-31C7-7C285A5A93C5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" name="Rettangolo">
            <a:extLst>
              <a:ext uri="{FF2B5EF4-FFF2-40B4-BE49-F238E27FC236}">
                <a16:creationId xmlns:a16="http://schemas.microsoft.com/office/drawing/2014/main" id="{BD65B87B-E1E7-8066-B596-953BEEA8D746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" name="Rettangolo">
            <a:extLst>
              <a:ext uri="{FF2B5EF4-FFF2-40B4-BE49-F238E27FC236}">
                <a16:creationId xmlns:a16="http://schemas.microsoft.com/office/drawing/2014/main" id="{F8BC5E8B-F676-3429-A199-1D88B95BF8BF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" name="Rettangolo">
            <a:extLst>
              <a:ext uri="{FF2B5EF4-FFF2-40B4-BE49-F238E27FC236}">
                <a16:creationId xmlns:a16="http://schemas.microsoft.com/office/drawing/2014/main" id="{3FAFFD74-6949-42B6-BBF9-A227AC4AFAB8}"/>
              </a:ext>
            </a:extLst>
          </p:cNvPr>
          <p:cNvSpPr/>
          <p:nvPr/>
        </p:nvSpPr>
        <p:spPr>
          <a:xfrm>
            <a:off x="6326" y="8402379"/>
            <a:ext cx="13018657" cy="1358093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Rettangolo">
            <a:extLst>
              <a:ext uri="{FF2B5EF4-FFF2-40B4-BE49-F238E27FC236}">
                <a16:creationId xmlns:a16="http://schemas.microsoft.com/office/drawing/2014/main" id="{17103CBB-621F-D1A5-B9F6-9CE49547F7E4}"/>
              </a:ext>
            </a:extLst>
          </p:cNvPr>
          <p:cNvSpPr/>
          <p:nvPr/>
        </p:nvSpPr>
        <p:spPr>
          <a:xfrm>
            <a:off x="6326" y="-4734"/>
            <a:ext cx="13018657" cy="1358090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Rettangolo">
            <a:extLst>
              <a:ext uri="{FF2B5EF4-FFF2-40B4-BE49-F238E27FC236}">
                <a16:creationId xmlns:a16="http://schemas.microsoft.com/office/drawing/2014/main" id="{C2390736-2A0D-C9E3-9E0D-D699061CAB86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" name="Titolo Tesi…">
            <a:extLst>
              <a:ext uri="{FF2B5EF4-FFF2-40B4-BE49-F238E27FC236}">
                <a16:creationId xmlns:a16="http://schemas.microsoft.com/office/drawing/2014/main" id="{03FD6960-84B9-B547-23E5-F2578484EC78}"/>
              </a:ext>
            </a:extLst>
          </p:cNvPr>
          <p:cNvSpPr txBox="1"/>
          <p:nvPr/>
        </p:nvSpPr>
        <p:spPr>
          <a:xfrm>
            <a:off x="6575288" y="8600521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28" name="email@studenti.unisa.it…">
            <a:extLst>
              <a:ext uri="{FF2B5EF4-FFF2-40B4-BE49-F238E27FC236}">
                <a16:creationId xmlns:a16="http://schemas.microsoft.com/office/drawing/2014/main" id="{C9B5FEAC-4DA5-FA06-56DA-114EC33F7D93}"/>
              </a:ext>
            </a:extLst>
          </p:cNvPr>
          <p:cNvSpPr txBox="1"/>
          <p:nvPr/>
        </p:nvSpPr>
        <p:spPr>
          <a:xfrm>
            <a:off x="1208445" y="8591456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29" name="email.png" descr="email.png">
            <a:extLst>
              <a:ext uri="{FF2B5EF4-FFF2-40B4-BE49-F238E27FC236}">
                <a16:creationId xmlns:a16="http://schemas.microsoft.com/office/drawing/2014/main" id="{D9401861-450C-8AE8-2303-2D2E70CB2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40" y="8640487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inkedin(1).png" descr="linkedin(1).png">
            <a:extLst>
              <a:ext uri="{FF2B5EF4-FFF2-40B4-BE49-F238E27FC236}">
                <a16:creationId xmlns:a16="http://schemas.microsoft.com/office/drawing/2014/main" id="{E6EF56DE-E8C6-0E71-C559-6CAA7D59C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40" y="8977685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Rettangolo">
            <a:extLst>
              <a:ext uri="{FF2B5EF4-FFF2-40B4-BE49-F238E27FC236}">
                <a16:creationId xmlns:a16="http://schemas.microsoft.com/office/drawing/2014/main" id="{D9F7E20D-F842-6CA9-8F32-292B4CAAB067}"/>
              </a:ext>
            </a:extLst>
          </p:cNvPr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1" name="Titolo Sezione">
            <a:extLst>
              <a:ext uri="{FF2B5EF4-FFF2-40B4-BE49-F238E27FC236}">
                <a16:creationId xmlns:a16="http://schemas.microsoft.com/office/drawing/2014/main" id="{204FE053-46B1-AF7D-F748-FF19A41EABC7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rPr lang="it-IT" dirty="0">
                <a:solidFill>
                  <a:schemeClr val="bg1"/>
                </a:solidFill>
              </a:rPr>
              <a:t>Caso di Studio e Sperimentazione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2" name="image2.png" descr="image2.png">
            <a:extLst>
              <a:ext uri="{FF2B5EF4-FFF2-40B4-BE49-F238E27FC236}">
                <a16:creationId xmlns:a16="http://schemas.microsoft.com/office/drawing/2014/main" id="{963066FF-420A-71E1-27B3-2205C2A3C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6744" y="15579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28E147-B534-E94B-05B4-92B8B76437FC}"/>
              </a:ext>
            </a:extLst>
          </p:cNvPr>
          <p:cNvSpPr txBox="1"/>
          <p:nvPr/>
        </p:nvSpPr>
        <p:spPr>
          <a:xfrm>
            <a:off x="2623930" y="1480348"/>
            <a:ext cx="8322666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it-IT" dirty="0"/>
              <a:t>SCELTA DEI GRAFICI</a:t>
            </a:r>
          </a:p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A02898B-A907-27BF-32EA-1F61B32EDC07}"/>
              </a:ext>
            </a:extLst>
          </p:cNvPr>
          <p:cNvSpPr txBox="1"/>
          <p:nvPr/>
        </p:nvSpPr>
        <p:spPr>
          <a:xfrm>
            <a:off x="557064" y="2181744"/>
            <a:ext cx="9453210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b="1" dirty="0"/>
              <a:t>Andamento dell’umidità all’attivazione della Ventola/Resistenza:</a:t>
            </a:r>
            <a:endParaRPr kumimoji="0" lang="it-IT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EED82139-57F7-C402-A7F0-6FB0741E5A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244" y="3272881"/>
            <a:ext cx="7545902" cy="214628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A56D95C-F10B-B09B-F30E-DB57A6F803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777" y="5893452"/>
            <a:ext cx="7891245" cy="22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1253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" name="Rettangolo">
            <a:extLst>
              <a:ext uri="{FF2B5EF4-FFF2-40B4-BE49-F238E27FC236}">
                <a16:creationId xmlns:a16="http://schemas.microsoft.com/office/drawing/2014/main" id="{9ACBB8E7-5ED6-6BDB-31C7-7C285A5A93C5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" name="Rettangolo">
            <a:extLst>
              <a:ext uri="{FF2B5EF4-FFF2-40B4-BE49-F238E27FC236}">
                <a16:creationId xmlns:a16="http://schemas.microsoft.com/office/drawing/2014/main" id="{BD65B87B-E1E7-8066-B596-953BEEA8D746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" name="Rettangolo">
            <a:extLst>
              <a:ext uri="{FF2B5EF4-FFF2-40B4-BE49-F238E27FC236}">
                <a16:creationId xmlns:a16="http://schemas.microsoft.com/office/drawing/2014/main" id="{F8BC5E8B-F676-3429-A199-1D88B95BF8BF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" name="Rettangolo">
            <a:extLst>
              <a:ext uri="{FF2B5EF4-FFF2-40B4-BE49-F238E27FC236}">
                <a16:creationId xmlns:a16="http://schemas.microsoft.com/office/drawing/2014/main" id="{3FAFFD74-6949-42B6-BBF9-A227AC4AFAB8}"/>
              </a:ext>
            </a:extLst>
          </p:cNvPr>
          <p:cNvSpPr/>
          <p:nvPr/>
        </p:nvSpPr>
        <p:spPr>
          <a:xfrm>
            <a:off x="6326" y="8402379"/>
            <a:ext cx="13018657" cy="1358093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Rettangolo">
            <a:extLst>
              <a:ext uri="{FF2B5EF4-FFF2-40B4-BE49-F238E27FC236}">
                <a16:creationId xmlns:a16="http://schemas.microsoft.com/office/drawing/2014/main" id="{17103CBB-621F-D1A5-B9F6-9CE49547F7E4}"/>
              </a:ext>
            </a:extLst>
          </p:cNvPr>
          <p:cNvSpPr/>
          <p:nvPr/>
        </p:nvSpPr>
        <p:spPr>
          <a:xfrm>
            <a:off x="6326" y="-4734"/>
            <a:ext cx="13018657" cy="1358090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Rettangolo">
            <a:extLst>
              <a:ext uri="{FF2B5EF4-FFF2-40B4-BE49-F238E27FC236}">
                <a16:creationId xmlns:a16="http://schemas.microsoft.com/office/drawing/2014/main" id="{C2390736-2A0D-C9E3-9E0D-D699061CAB86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" name="Titolo Tesi…">
            <a:extLst>
              <a:ext uri="{FF2B5EF4-FFF2-40B4-BE49-F238E27FC236}">
                <a16:creationId xmlns:a16="http://schemas.microsoft.com/office/drawing/2014/main" id="{03FD6960-84B9-B547-23E5-F2578484EC78}"/>
              </a:ext>
            </a:extLst>
          </p:cNvPr>
          <p:cNvSpPr txBox="1"/>
          <p:nvPr/>
        </p:nvSpPr>
        <p:spPr>
          <a:xfrm>
            <a:off x="6575288" y="8600521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28" name="email@studenti.unisa.it…">
            <a:extLst>
              <a:ext uri="{FF2B5EF4-FFF2-40B4-BE49-F238E27FC236}">
                <a16:creationId xmlns:a16="http://schemas.microsoft.com/office/drawing/2014/main" id="{C9B5FEAC-4DA5-FA06-56DA-114EC33F7D93}"/>
              </a:ext>
            </a:extLst>
          </p:cNvPr>
          <p:cNvSpPr txBox="1"/>
          <p:nvPr/>
        </p:nvSpPr>
        <p:spPr>
          <a:xfrm>
            <a:off x="1208445" y="8591456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29" name="email.png" descr="email.png">
            <a:extLst>
              <a:ext uri="{FF2B5EF4-FFF2-40B4-BE49-F238E27FC236}">
                <a16:creationId xmlns:a16="http://schemas.microsoft.com/office/drawing/2014/main" id="{D9401861-450C-8AE8-2303-2D2E70CB2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40" y="8640487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inkedin(1).png" descr="linkedin(1).png">
            <a:extLst>
              <a:ext uri="{FF2B5EF4-FFF2-40B4-BE49-F238E27FC236}">
                <a16:creationId xmlns:a16="http://schemas.microsoft.com/office/drawing/2014/main" id="{E6EF56DE-E8C6-0E71-C559-6CAA7D59C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40" y="8977685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Rettangolo">
            <a:extLst>
              <a:ext uri="{FF2B5EF4-FFF2-40B4-BE49-F238E27FC236}">
                <a16:creationId xmlns:a16="http://schemas.microsoft.com/office/drawing/2014/main" id="{D9F7E20D-F842-6CA9-8F32-292B4CAAB067}"/>
              </a:ext>
            </a:extLst>
          </p:cNvPr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1" name="Titolo Sezione">
            <a:extLst>
              <a:ext uri="{FF2B5EF4-FFF2-40B4-BE49-F238E27FC236}">
                <a16:creationId xmlns:a16="http://schemas.microsoft.com/office/drawing/2014/main" id="{204FE053-46B1-AF7D-F748-FF19A41EABC7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rPr lang="it-IT" dirty="0">
                <a:solidFill>
                  <a:schemeClr val="bg1"/>
                </a:solidFill>
              </a:rPr>
              <a:t>Caso di Studio e Sperimentazione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2" name="image2.png" descr="image2.png">
            <a:extLst>
              <a:ext uri="{FF2B5EF4-FFF2-40B4-BE49-F238E27FC236}">
                <a16:creationId xmlns:a16="http://schemas.microsoft.com/office/drawing/2014/main" id="{963066FF-420A-71E1-27B3-2205C2A3C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6744" y="15579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28E147-B534-E94B-05B4-92B8B76437FC}"/>
              </a:ext>
            </a:extLst>
          </p:cNvPr>
          <p:cNvSpPr txBox="1"/>
          <p:nvPr/>
        </p:nvSpPr>
        <p:spPr>
          <a:xfrm>
            <a:off x="2623930" y="1480348"/>
            <a:ext cx="8322666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it-IT" dirty="0"/>
              <a:t>ULTERIORE ANALISI</a:t>
            </a:r>
          </a:p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6" name="Immagine 1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93A977FB-BA1B-472A-3285-4289ADC9C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64" y="3583239"/>
            <a:ext cx="7853842" cy="2888207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35376B8-5E20-A098-960D-390920340AE0}"/>
              </a:ext>
            </a:extLst>
          </p:cNvPr>
          <p:cNvSpPr txBox="1"/>
          <p:nvPr/>
        </p:nvSpPr>
        <p:spPr>
          <a:xfrm>
            <a:off x="550479" y="2156084"/>
            <a:ext cx="11903842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Da tale studio si evincono le attivazioni delle varie componenti per ogni ora durante tutto il ciclo colturale.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094E7E8-7E75-3B40-F76E-19961391D141}"/>
              </a:ext>
            </a:extLst>
          </p:cNvPr>
          <p:cNvSpPr txBox="1"/>
          <p:nvPr/>
        </p:nvSpPr>
        <p:spPr>
          <a:xfrm>
            <a:off x="4941835" y="4958332"/>
            <a:ext cx="6938141" cy="25904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Da ciò si può determinare se le fasce orarie (notte e giorno) sono ottimali o se conviene spostarle di qualche ora per evitare di accendere frequentemente le componenti = </a:t>
            </a: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Risparmio Energetico</a:t>
            </a:r>
          </a:p>
        </p:txBody>
      </p:sp>
      <p:pic>
        <p:nvPicPr>
          <p:cNvPr id="20" name="Immagine 19" descr="Immagine che contiene simbolo, clipart, Elementi grafici, logo&#10;&#10;Descrizione generata automaticamente">
            <a:extLst>
              <a:ext uri="{FF2B5EF4-FFF2-40B4-BE49-F238E27FC236}">
                <a16:creationId xmlns:a16="http://schemas.microsoft.com/office/drawing/2014/main" id="{DF3227D1-7357-F7A5-2140-9AA0A383E4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931" y="3313047"/>
            <a:ext cx="2052193" cy="205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54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" name="Rettangolo">
            <a:extLst>
              <a:ext uri="{FF2B5EF4-FFF2-40B4-BE49-F238E27FC236}">
                <a16:creationId xmlns:a16="http://schemas.microsoft.com/office/drawing/2014/main" id="{9ACBB8E7-5ED6-6BDB-31C7-7C285A5A93C5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" name="Rettangolo">
            <a:extLst>
              <a:ext uri="{FF2B5EF4-FFF2-40B4-BE49-F238E27FC236}">
                <a16:creationId xmlns:a16="http://schemas.microsoft.com/office/drawing/2014/main" id="{BD65B87B-E1E7-8066-B596-953BEEA8D746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" name="Rettangolo">
            <a:extLst>
              <a:ext uri="{FF2B5EF4-FFF2-40B4-BE49-F238E27FC236}">
                <a16:creationId xmlns:a16="http://schemas.microsoft.com/office/drawing/2014/main" id="{F8BC5E8B-F676-3429-A199-1D88B95BF8BF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" name="Rettangolo">
            <a:extLst>
              <a:ext uri="{FF2B5EF4-FFF2-40B4-BE49-F238E27FC236}">
                <a16:creationId xmlns:a16="http://schemas.microsoft.com/office/drawing/2014/main" id="{3FAFFD74-6949-42B6-BBF9-A227AC4AFAB8}"/>
              </a:ext>
            </a:extLst>
          </p:cNvPr>
          <p:cNvSpPr/>
          <p:nvPr/>
        </p:nvSpPr>
        <p:spPr>
          <a:xfrm>
            <a:off x="6326" y="8402379"/>
            <a:ext cx="13018657" cy="1358093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Rettangolo">
            <a:extLst>
              <a:ext uri="{FF2B5EF4-FFF2-40B4-BE49-F238E27FC236}">
                <a16:creationId xmlns:a16="http://schemas.microsoft.com/office/drawing/2014/main" id="{17103CBB-621F-D1A5-B9F6-9CE49547F7E4}"/>
              </a:ext>
            </a:extLst>
          </p:cNvPr>
          <p:cNvSpPr/>
          <p:nvPr/>
        </p:nvSpPr>
        <p:spPr>
          <a:xfrm>
            <a:off x="6326" y="-4734"/>
            <a:ext cx="13018657" cy="1358090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Rettangolo">
            <a:extLst>
              <a:ext uri="{FF2B5EF4-FFF2-40B4-BE49-F238E27FC236}">
                <a16:creationId xmlns:a16="http://schemas.microsoft.com/office/drawing/2014/main" id="{C2390736-2A0D-C9E3-9E0D-D699061CAB86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" name="Rettangolo">
            <a:extLst>
              <a:ext uri="{FF2B5EF4-FFF2-40B4-BE49-F238E27FC236}">
                <a16:creationId xmlns:a16="http://schemas.microsoft.com/office/drawing/2014/main" id="{D9F7E20D-F842-6CA9-8F32-292B4CAAB067}"/>
              </a:ext>
            </a:extLst>
          </p:cNvPr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Rettangolo">
            <a:extLst>
              <a:ext uri="{FF2B5EF4-FFF2-40B4-BE49-F238E27FC236}">
                <a16:creationId xmlns:a16="http://schemas.microsoft.com/office/drawing/2014/main" id="{C62B7B07-5F8E-F336-3011-6D422EBA70C6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Rettangolo">
            <a:extLst>
              <a:ext uri="{FF2B5EF4-FFF2-40B4-BE49-F238E27FC236}">
                <a16:creationId xmlns:a16="http://schemas.microsoft.com/office/drawing/2014/main" id="{14A6AE12-AB00-8B9D-2BE9-6ECAC3AEF4DF}"/>
              </a:ext>
            </a:extLst>
          </p:cNvPr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" name="Titolo Sezione">
            <a:extLst>
              <a:ext uri="{FF2B5EF4-FFF2-40B4-BE49-F238E27FC236}">
                <a16:creationId xmlns:a16="http://schemas.microsoft.com/office/drawing/2014/main" id="{8EF425A1-E902-4477-2C98-D44E53C7E82C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Conclusione e Studi Futuri</a:t>
            </a:r>
            <a:endParaRPr dirty="0"/>
          </a:p>
        </p:txBody>
      </p:sp>
      <p:pic>
        <p:nvPicPr>
          <p:cNvPr id="13" name="image2.png" descr="image2.png">
            <a:extLst>
              <a:ext uri="{FF2B5EF4-FFF2-40B4-BE49-F238E27FC236}">
                <a16:creationId xmlns:a16="http://schemas.microsoft.com/office/drawing/2014/main" id="{A121AB2B-7D0D-4170-8EAA-D1DC617A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itolo Tesi…">
            <a:extLst>
              <a:ext uri="{FF2B5EF4-FFF2-40B4-BE49-F238E27FC236}">
                <a16:creationId xmlns:a16="http://schemas.microsoft.com/office/drawing/2014/main" id="{20067967-63F7-79C4-4BAF-621B4317A7C0}"/>
              </a:ext>
            </a:extLst>
          </p:cNvPr>
          <p:cNvSpPr txBox="1"/>
          <p:nvPr/>
        </p:nvSpPr>
        <p:spPr>
          <a:xfrm>
            <a:off x="6575288" y="8600521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15" name="email@studenti.unisa.it…">
            <a:extLst>
              <a:ext uri="{FF2B5EF4-FFF2-40B4-BE49-F238E27FC236}">
                <a16:creationId xmlns:a16="http://schemas.microsoft.com/office/drawing/2014/main" id="{4F64803A-A3EF-9C4C-42CA-3034BDC643FC}"/>
              </a:ext>
            </a:extLst>
          </p:cNvPr>
          <p:cNvSpPr txBox="1"/>
          <p:nvPr/>
        </p:nvSpPr>
        <p:spPr>
          <a:xfrm>
            <a:off x="1208445" y="8591456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19" name="email.png" descr="email.png">
            <a:extLst>
              <a:ext uri="{FF2B5EF4-FFF2-40B4-BE49-F238E27FC236}">
                <a16:creationId xmlns:a16="http://schemas.microsoft.com/office/drawing/2014/main" id="{6B2D058C-581C-EFC9-D8A1-2D2A1029F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40" y="8640487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inkedin(1).png" descr="linkedin(1).png">
            <a:extLst>
              <a:ext uri="{FF2B5EF4-FFF2-40B4-BE49-F238E27FC236}">
                <a16:creationId xmlns:a16="http://schemas.microsoft.com/office/drawing/2014/main" id="{844258AB-73B9-9436-8AC8-A99AD2B84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40" y="8977685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DCDC18-DE88-8D21-145F-4DA1A4628A57}"/>
              </a:ext>
            </a:extLst>
          </p:cNvPr>
          <p:cNvSpPr txBox="1"/>
          <p:nvPr/>
        </p:nvSpPr>
        <p:spPr>
          <a:xfrm>
            <a:off x="557063" y="-1247216"/>
            <a:ext cx="7016553" cy="6709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tabLst/>
            </a:pPr>
            <a:endParaRPr lang="it-IT" dirty="0"/>
          </a:p>
          <a:p>
            <a:pPr marR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tabLst/>
            </a:pPr>
            <a:endParaRPr lang="it-IT" dirty="0"/>
          </a:p>
          <a:p>
            <a:pPr marR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tabLst/>
            </a:pPr>
            <a:endParaRPr lang="it-IT" dirty="0"/>
          </a:p>
          <a:p>
            <a:pPr marR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tabLst/>
            </a:pPr>
            <a:r>
              <a:rPr lang="it-IT" dirty="0"/>
              <a:t>RESOCONTO: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dirty="0"/>
              <a:t>Sistema perfettamente funzionante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Piattaforma web </a:t>
            </a:r>
            <a:r>
              <a:rPr lang="it-IT" dirty="0"/>
              <a:t>adeguata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dirty="0"/>
              <a:t>Ottimi risultati ottenuti</a:t>
            </a:r>
          </a:p>
          <a:p>
            <a:pPr marR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6" name="Immagine 15" descr="Immagine che contiene cerchio, Elementi grafici, design&#10;&#10;Descrizione generata automaticamente">
            <a:extLst>
              <a:ext uri="{FF2B5EF4-FFF2-40B4-BE49-F238E27FC236}">
                <a16:creationId xmlns:a16="http://schemas.microsoft.com/office/drawing/2014/main" id="{7D9C20AB-87EA-DA8B-28F4-D4E03400CC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980" y="2204827"/>
            <a:ext cx="2498364" cy="2498364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1360D03-449D-C74D-91F3-6E2E5010243F}"/>
              </a:ext>
            </a:extLst>
          </p:cNvPr>
          <p:cNvSpPr txBox="1"/>
          <p:nvPr/>
        </p:nvSpPr>
        <p:spPr>
          <a:xfrm>
            <a:off x="5516484" y="4468061"/>
            <a:ext cx="7016553" cy="4231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MIGLIORAMENTI: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Modificare le fasce orarie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dirty="0"/>
              <a:t>Potenziare sistema di raffreddamento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dirty="0"/>
              <a:t>Irrigazione automatizzata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8" name="Immagine 27" descr="Immagine che contiene simbolo, design, illustrazione&#10;&#10;Descrizione generata automaticamente">
            <a:extLst>
              <a:ext uri="{FF2B5EF4-FFF2-40B4-BE49-F238E27FC236}">
                <a16:creationId xmlns:a16="http://schemas.microsoft.com/office/drawing/2014/main" id="{D2846C73-233D-6F6A-8EF3-45AB9E26BB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34" y="5334843"/>
            <a:ext cx="2498364" cy="249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364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54108" y="998346"/>
            <a:ext cx="3335654" cy="121412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 marR="5080" indent="198120" algn="just">
              <a:lnSpc>
                <a:spcPts val="2880"/>
              </a:lnSpc>
              <a:spcBef>
                <a:spcPts val="795"/>
              </a:spcBef>
            </a:pPr>
            <a:r>
              <a:rPr sz="3000" spc="-60" dirty="0"/>
              <a:t>F</a:t>
            </a:r>
            <a:r>
              <a:rPr sz="3000" spc="-65" dirty="0"/>
              <a:t>a</a:t>
            </a:r>
            <a:r>
              <a:rPr sz="3000" spc="-70" dirty="0"/>
              <a:t>ir</a:t>
            </a:r>
            <a:r>
              <a:rPr sz="3000" spc="-60" dirty="0"/>
              <a:t>n</a:t>
            </a:r>
            <a:r>
              <a:rPr sz="3000" spc="-65" dirty="0"/>
              <a:t>ess</a:t>
            </a:r>
            <a:r>
              <a:rPr sz="3000" dirty="0"/>
              <a:t>,</a:t>
            </a:r>
            <a:r>
              <a:rPr sz="3000" spc="-110" dirty="0"/>
              <a:t> </a:t>
            </a:r>
            <a:r>
              <a:rPr sz="3000" spc="-60" dirty="0"/>
              <a:t>P</a:t>
            </a:r>
            <a:r>
              <a:rPr sz="3000" spc="-70" dirty="0"/>
              <a:t>ri</a:t>
            </a:r>
            <a:r>
              <a:rPr sz="3000" spc="-65" dirty="0"/>
              <a:t>vacy</a:t>
            </a:r>
            <a:r>
              <a:rPr sz="3000" dirty="0"/>
              <a:t>,  </a:t>
            </a:r>
            <a:r>
              <a:rPr sz="3000" spc="-55" dirty="0"/>
              <a:t>Ethics</a:t>
            </a:r>
            <a:r>
              <a:rPr sz="3000" spc="-145" dirty="0"/>
              <a:t> </a:t>
            </a:r>
            <a:r>
              <a:rPr sz="3000" spc="-35" dirty="0"/>
              <a:t>in</a:t>
            </a:r>
            <a:r>
              <a:rPr sz="3000" spc="-125" dirty="0"/>
              <a:t> </a:t>
            </a:r>
            <a:r>
              <a:rPr sz="3000" spc="-55" dirty="0"/>
              <a:t>sistemi</a:t>
            </a:r>
            <a:r>
              <a:rPr sz="3000" spc="-135" dirty="0"/>
              <a:t> </a:t>
            </a:r>
            <a:r>
              <a:rPr sz="3000" spc="-30" dirty="0"/>
              <a:t>di </a:t>
            </a:r>
            <a:r>
              <a:rPr sz="3000" spc="-819" dirty="0"/>
              <a:t> </a:t>
            </a:r>
            <a:r>
              <a:rPr sz="3000" spc="-55" dirty="0"/>
              <a:t>Machine</a:t>
            </a:r>
            <a:r>
              <a:rPr sz="3000" spc="-145" dirty="0"/>
              <a:t> </a:t>
            </a:r>
            <a:r>
              <a:rPr sz="3000" spc="-55" dirty="0"/>
              <a:t>Learning</a:t>
            </a:r>
            <a:endParaRPr sz="3000"/>
          </a:p>
        </p:txBody>
      </p:sp>
      <p:sp>
        <p:nvSpPr>
          <p:cNvPr id="12" name="object 12"/>
          <p:cNvSpPr txBox="1"/>
          <p:nvPr/>
        </p:nvSpPr>
        <p:spPr>
          <a:xfrm>
            <a:off x="11740642" y="5548122"/>
            <a:ext cx="104711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Grazie!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25" name="Questa tesi ha contribuito a piantare un albero in ________">
            <a:extLst>
              <a:ext uri="{FF2B5EF4-FFF2-40B4-BE49-F238E27FC236}">
                <a16:creationId xmlns:a16="http://schemas.microsoft.com/office/drawing/2014/main" id="{0D3418E9-C660-0187-CCCF-B85BC6477522}"/>
              </a:ext>
            </a:extLst>
          </p:cNvPr>
          <p:cNvSpPr txBox="1"/>
          <p:nvPr/>
        </p:nvSpPr>
        <p:spPr>
          <a:xfrm>
            <a:off x="318546" y="8560745"/>
            <a:ext cx="4767545" cy="8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41D87B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Questa </a:t>
            </a:r>
            <a:r>
              <a:rPr dirty="0" err="1"/>
              <a:t>tesi</a:t>
            </a:r>
            <a:r>
              <a:rPr dirty="0"/>
              <a:t> ha </a:t>
            </a:r>
            <a:r>
              <a:rPr dirty="0" err="1"/>
              <a:t>contribuito</a:t>
            </a:r>
            <a:r>
              <a:rPr dirty="0"/>
              <a:t> a </a:t>
            </a:r>
            <a:r>
              <a:rPr dirty="0" err="1"/>
              <a:t>piantare</a:t>
            </a:r>
            <a:r>
              <a:rPr dirty="0"/>
              <a:t> un </a:t>
            </a:r>
            <a:r>
              <a:rPr dirty="0" err="1"/>
              <a:t>albero</a:t>
            </a:r>
            <a:r>
              <a:rPr dirty="0"/>
              <a:t> in </a:t>
            </a:r>
            <a:r>
              <a:rPr lang="it-IT" dirty="0"/>
              <a:t>Colombia</a:t>
            </a:r>
            <a:endParaRPr dirty="0"/>
          </a:p>
        </p:txBody>
      </p:sp>
      <p:pic>
        <p:nvPicPr>
          <p:cNvPr id="26" name="Immagine" descr="Immagine">
            <a:extLst>
              <a:ext uri="{FF2B5EF4-FFF2-40B4-BE49-F238E27FC236}">
                <a16:creationId xmlns:a16="http://schemas.microsoft.com/office/drawing/2014/main" id="{71746EBA-FEBE-41CB-131C-96CF3FC7D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46" y="7458702"/>
            <a:ext cx="2914661" cy="1143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Immagine 26" descr="Immagine che contiene albero, pianta, aria aperta, Ensete&#10;&#10;Descrizione generata automaticamente">
            <a:extLst>
              <a:ext uri="{FF2B5EF4-FFF2-40B4-BE49-F238E27FC236}">
                <a16:creationId xmlns:a16="http://schemas.microsoft.com/office/drawing/2014/main" id="{D1EE0475-8A66-3117-DA40-9CF9FCA16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008" y="7209997"/>
            <a:ext cx="2199457" cy="2140909"/>
          </a:xfrm>
          <a:prstGeom prst="ellipse">
            <a:avLst/>
          </a:prstGeom>
          <a:ln w="63500" cap="rnd">
            <a:solidFill>
              <a:srgbClr val="00B05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1" name="Rettangolo">
            <a:extLst>
              <a:ext uri="{FF2B5EF4-FFF2-40B4-BE49-F238E27FC236}">
                <a16:creationId xmlns:a16="http://schemas.microsoft.com/office/drawing/2014/main" id="{DAF48BBB-4F1F-911F-195D-B42E74E6CB4D}"/>
              </a:ext>
            </a:extLst>
          </p:cNvPr>
          <p:cNvSpPr/>
          <p:nvPr/>
        </p:nvSpPr>
        <p:spPr>
          <a:xfrm>
            <a:off x="8242275" y="-5659"/>
            <a:ext cx="4767545" cy="9764918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2F2F2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2" name="Titolo tesi">
            <a:extLst>
              <a:ext uri="{FF2B5EF4-FFF2-40B4-BE49-F238E27FC236}">
                <a16:creationId xmlns:a16="http://schemas.microsoft.com/office/drawing/2014/main" id="{060FC213-33BF-A7CC-544A-7227B44C9D13}"/>
              </a:ext>
            </a:extLst>
          </p:cNvPr>
          <p:cNvSpPr txBox="1"/>
          <p:nvPr/>
        </p:nvSpPr>
        <p:spPr>
          <a:xfrm>
            <a:off x="10157791" y="185491"/>
            <a:ext cx="2647459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spc="-59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Sviluppo di un Sistema per una Serra Automatizzata mediante Arduino e con Supporto Web e di Analisi</a:t>
            </a:r>
          </a:p>
        </p:txBody>
      </p:sp>
      <p:sp>
        <p:nvSpPr>
          <p:cNvPr id="33" name="email@studenti.unisa.it…">
            <a:extLst>
              <a:ext uri="{FF2B5EF4-FFF2-40B4-BE49-F238E27FC236}">
                <a16:creationId xmlns:a16="http://schemas.microsoft.com/office/drawing/2014/main" id="{EF7E78BF-C3E2-1B5A-FB23-E7FA26D86E05}"/>
              </a:ext>
            </a:extLst>
          </p:cNvPr>
          <p:cNvSpPr txBox="1"/>
          <p:nvPr/>
        </p:nvSpPr>
        <p:spPr>
          <a:xfrm>
            <a:off x="8931215" y="8044236"/>
            <a:ext cx="3551395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dirty="0">
                <a:hlinkClick r:id="rId4"/>
              </a:rPr>
              <a:t>g.arcangeli1@studenti.unisa.it</a:t>
            </a:r>
            <a:endParaRPr lang="it-IT" sz="18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endParaRPr lang="it-IT" sz="18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spc="-5" dirty="0">
                <a:solidFill>
                  <a:srgbClr val="FFFFFF"/>
                </a:solidFill>
                <a:latin typeface="Arial"/>
                <a:cs typeface="Arial"/>
                <a:hlinkClick r:id="rId5"/>
              </a:rPr>
              <a:t>www.linkedin.com/in/giovanni-arcangeli-8a608324a</a:t>
            </a:r>
            <a:endParaRPr lang="it-IT" sz="1800" dirty="0">
              <a:latin typeface="Arial"/>
              <a:cs typeface="Arial"/>
            </a:endParaRPr>
          </a:p>
        </p:txBody>
      </p:sp>
      <p:pic>
        <p:nvPicPr>
          <p:cNvPr id="34" name="email.png" descr="email.png">
            <a:extLst>
              <a:ext uri="{FF2B5EF4-FFF2-40B4-BE49-F238E27FC236}">
                <a16:creationId xmlns:a16="http://schemas.microsoft.com/office/drawing/2014/main" id="{F3E88626-007B-9F1F-EB0C-D87FF55D1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0007" y="8153452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Nome Cognome">
            <a:extLst>
              <a:ext uri="{FF2B5EF4-FFF2-40B4-BE49-F238E27FC236}">
                <a16:creationId xmlns:a16="http://schemas.microsoft.com/office/drawing/2014/main" id="{76062BF7-290C-0E06-B022-8BD6AEAA4C55}"/>
              </a:ext>
            </a:extLst>
          </p:cNvPr>
          <p:cNvSpPr txBox="1"/>
          <p:nvPr/>
        </p:nvSpPr>
        <p:spPr>
          <a:xfrm>
            <a:off x="9262318" y="7401298"/>
            <a:ext cx="355139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spc="-59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Giovanni</a:t>
            </a:r>
            <a:r>
              <a:rPr dirty="0"/>
              <a:t> </a:t>
            </a:r>
            <a:r>
              <a:rPr lang="it-IT" dirty="0"/>
              <a:t>Arcangeli</a:t>
            </a:r>
            <a:endParaRPr dirty="0"/>
          </a:p>
        </p:txBody>
      </p:sp>
      <p:sp>
        <p:nvSpPr>
          <p:cNvPr id="36" name="Grazie!">
            <a:extLst>
              <a:ext uri="{FF2B5EF4-FFF2-40B4-BE49-F238E27FC236}">
                <a16:creationId xmlns:a16="http://schemas.microsoft.com/office/drawing/2014/main" id="{B17DBF00-EDFD-36B7-3481-9CF23656C6DF}"/>
              </a:ext>
            </a:extLst>
          </p:cNvPr>
          <p:cNvSpPr txBox="1"/>
          <p:nvPr/>
        </p:nvSpPr>
        <p:spPr>
          <a:xfrm>
            <a:off x="11658514" y="5540158"/>
            <a:ext cx="1167729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Grazie!</a:t>
            </a:r>
          </a:p>
        </p:txBody>
      </p:sp>
      <p:pic>
        <p:nvPicPr>
          <p:cNvPr id="37" name="linkedin(1).png" descr="linkedin(1).png">
            <a:extLst>
              <a:ext uri="{FF2B5EF4-FFF2-40B4-BE49-F238E27FC236}">
                <a16:creationId xmlns:a16="http://schemas.microsoft.com/office/drawing/2014/main" id="{F68400E8-C217-10AF-8D3D-1D26636937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77307" y="8829795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magine 3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9442D860-00D8-2EC7-8127-8C8797A163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48" y="5075091"/>
            <a:ext cx="2914661" cy="2183306"/>
          </a:xfrm>
          <a:prstGeom prst="rect">
            <a:avLst/>
          </a:prstGeom>
        </p:spPr>
      </p:pic>
      <p:pic>
        <p:nvPicPr>
          <p:cNvPr id="6" name="Immagine 5" descr="Immagine che contiene testo, schermata, elettronica, Carattere&#10;&#10;Descrizione generata automaticamente">
            <a:extLst>
              <a:ext uri="{FF2B5EF4-FFF2-40B4-BE49-F238E27FC236}">
                <a16:creationId xmlns:a16="http://schemas.microsoft.com/office/drawing/2014/main" id="{1CA6542B-159B-CB2A-01B5-706D4FB5AA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64" y="2677361"/>
            <a:ext cx="2914661" cy="2199439"/>
          </a:xfrm>
          <a:prstGeom prst="rect">
            <a:avLst/>
          </a:prstGeom>
        </p:spPr>
      </p:pic>
      <p:pic>
        <p:nvPicPr>
          <p:cNvPr id="8" name="Immagine 7" descr="Immagine che contiene testo, schermata, Carattere, Sistema operativo&#10;&#10;Descrizione generata automaticamente">
            <a:extLst>
              <a:ext uri="{FF2B5EF4-FFF2-40B4-BE49-F238E27FC236}">
                <a16:creationId xmlns:a16="http://schemas.microsoft.com/office/drawing/2014/main" id="{15A87F81-C424-D3AD-E036-5F26B328D0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31" y="2693509"/>
            <a:ext cx="2920039" cy="2183308"/>
          </a:xfrm>
          <a:prstGeom prst="rect">
            <a:avLst/>
          </a:prstGeom>
        </p:spPr>
      </p:pic>
      <p:pic>
        <p:nvPicPr>
          <p:cNvPr id="10" name="Immagine 9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FEB873B4-AE80-ACE1-87FE-366949DED2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64" y="284454"/>
            <a:ext cx="2914661" cy="2199439"/>
          </a:xfrm>
          <a:prstGeom prst="rect">
            <a:avLst/>
          </a:prstGeom>
        </p:spPr>
      </p:pic>
      <p:pic>
        <p:nvPicPr>
          <p:cNvPr id="13" name="Immagine 1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1E050DE6-E97E-F463-EF6A-643F683A79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48" y="294131"/>
            <a:ext cx="2914661" cy="2188684"/>
          </a:xfrm>
          <a:prstGeom prst="rect">
            <a:avLst/>
          </a:prstGeom>
        </p:spPr>
      </p:pic>
      <p:pic>
        <p:nvPicPr>
          <p:cNvPr id="5" name="Immagine 4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A65D9903-8415-3F5A-1EB6-F3C5191368F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4"/>
          <a:stretch/>
        </p:blipFill>
        <p:spPr>
          <a:xfrm>
            <a:off x="495531" y="2710978"/>
            <a:ext cx="2920039" cy="21638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/>
          <p:cNvSpPr/>
          <p:nvPr/>
        </p:nvSpPr>
        <p:spPr>
          <a:xfrm>
            <a:off x="-6928" y="8417000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3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dirty="0"/>
              <a:t>Introduzione</a:t>
            </a:r>
          </a:p>
        </p:txBody>
      </p:sp>
      <p:pic>
        <p:nvPicPr>
          <p:cNvPr id="253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ttangolo">
            <a:extLst>
              <a:ext uri="{FF2B5EF4-FFF2-40B4-BE49-F238E27FC236}">
                <a16:creationId xmlns:a16="http://schemas.microsoft.com/office/drawing/2014/main" id="{9ACBB8E7-5ED6-6BDB-31C7-7C285A5A93C5}"/>
              </a:ext>
            </a:extLst>
          </p:cNvPr>
          <p:cNvSpPr/>
          <p:nvPr/>
        </p:nvSpPr>
        <p:spPr>
          <a:xfrm>
            <a:off x="-6928" y="8417000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" name="Titolo Tesi…">
            <a:extLst>
              <a:ext uri="{FF2B5EF4-FFF2-40B4-BE49-F238E27FC236}">
                <a16:creationId xmlns:a16="http://schemas.microsoft.com/office/drawing/2014/main" id="{49E6FACC-52A8-BAED-D7E1-FDA69987D1C2}"/>
              </a:ext>
            </a:extLst>
          </p:cNvPr>
          <p:cNvSpPr txBox="1"/>
          <p:nvPr/>
        </p:nvSpPr>
        <p:spPr>
          <a:xfrm>
            <a:off x="6951667" y="8615142"/>
            <a:ext cx="5508482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4" name="email@studenti.unisa.it…">
            <a:extLst>
              <a:ext uri="{FF2B5EF4-FFF2-40B4-BE49-F238E27FC236}">
                <a16:creationId xmlns:a16="http://schemas.microsoft.com/office/drawing/2014/main" id="{0CDB3B7B-E00F-0B0E-8351-1E1A42C9C1BD}"/>
              </a:ext>
            </a:extLst>
          </p:cNvPr>
          <p:cNvSpPr txBox="1"/>
          <p:nvPr/>
        </p:nvSpPr>
        <p:spPr>
          <a:xfrm>
            <a:off x="983157" y="8572945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5" name="email.png" descr="email.png">
            <a:extLst>
              <a:ext uri="{FF2B5EF4-FFF2-40B4-BE49-F238E27FC236}">
                <a16:creationId xmlns:a16="http://schemas.microsoft.com/office/drawing/2014/main" id="{0F20758F-4E25-991D-BF1F-DE03D543C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21976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linkedin(1).png" descr="linkedin(1).png">
            <a:extLst>
              <a:ext uri="{FF2B5EF4-FFF2-40B4-BE49-F238E27FC236}">
                <a16:creationId xmlns:a16="http://schemas.microsoft.com/office/drawing/2014/main" id="{FB0CA80C-9A88-C554-CCE7-F570C23FE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959174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BF40578-B2D5-2C17-76FF-C76CDD43A25C}"/>
              </a:ext>
            </a:extLst>
          </p:cNvPr>
          <p:cNvSpPr txBox="1"/>
          <p:nvPr/>
        </p:nvSpPr>
        <p:spPr>
          <a:xfrm>
            <a:off x="3478404" y="1685532"/>
            <a:ext cx="6047991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 TECNOLOGIA A SUPPORTO DELL’AGRICOLTURA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C71421E-B021-6523-9721-3787015BEBD4}"/>
              </a:ext>
            </a:extLst>
          </p:cNvPr>
          <p:cNvSpPr txBox="1"/>
          <p:nvPr/>
        </p:nvSpPr>
        <p:spPr>
          <a:xfrm>
            <a:off x="750881" y="2683063"/>
            <a:ext cx="11503035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“La tecnologia non è un settore, ma un abilitatore, contribuendo a migliorare efficienza, qualità e tracciabilità”</a:t>
            </a:r>
            <a:endParaRPr kumimoji="0" lang="it-IT" sz="3000" b="0" i="1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C43B115-8D7D-AFFE-5AA6-F9AB700C27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10" y="4488244"/>
            <a:ext cx="5924380" cy="2919001"/>
          </a:xfrm>
          <a:prstGeom prst="rect">
            <a:avLst/>
          </a:prstGeom>
        </p:spPr>
      </p:pic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22F6EE3A-AB85-D1CA-53DE-BB88A656FE4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2" t="17534" r="39353" b="34234"/>
          <a:stretch/>
        </p:blipFill>
        <p:spPr bwMode="auto">
          <a:xfrm>
            <a:off x="983157" y="3827110"/>
            <a:ext cx="1678981" cy="42412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36E7A352-5C8A-95F5-6033-184E08F48AA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35"/>
          <a:stretch/>
        </p:blipFill>
        <p:spPr bwMode="auto">
          <a:xfrm>
            <a:off x="10342662" y="4027021"/>
            <a:ext cx="2013565" cy="36677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1918346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3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dirty="0" err="1"/>
              <a:t>Introduzion</a:t>
            </a:r>
            <a:r>
              <a:rPr lang="it-IT" dirty="0"/>
              <a:t>e</a:t>
            </a:r>
            <a:endParaRPr dirty="0"/>
          </a:p>
        </p:txBody>
      </p:sp>
      <p:pic>
        <p:nvPicPr>
          <p:cNvPr id="253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ttangolo">
            <a:extLst>
              <a:ext uri="{FF2B5EF4-FFF2-40B4-BE49-F238E27FC236}">
                <a16:creationId xmlns:a16="http://schemas.microsoft.com/office/drawing/2014/main" id="{9ACBB8E7-5ED6-6BDB-31C7-7C285A5A93C5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7A12C0D-3985-2DE1-7EC2-9E0AC8CC19E4}"/>
              </a:ext>
            </a:extLst>
          </p:cNvPr>
          <p:cNvSpPr txBox="1"/>
          <p:nvPr/>
        </p:nvSpPr>
        <p:spPr>
          <a:xfrm>
            <a:off x="3478404" y="1480348"/>
            <a:ext cx="6047991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OBIETTIVI</a:t>
            </a:r>
          </a:p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2" name="Linea">
            <a:extLst>
              <a:ext uri="{FF2B5EF4-FFF2-40B4-BE49-F238E27FC236}">
                <a16:creationId xmlns:a16="http://schemas.microsoft.com/office/drawing/2014/main" id="{03426881-6E88-46FA-0194-E47CB45C3306}"/>
              </a:ext>
            </a:extLst>
          </p:cNvPr>
          <p:cNvSpPr/>
          <p:nvPr/>
        </p:nvSpPr>
        <p:spPr>
          <a:xfrm flipV="1">
            <a:off x="616452" y="2265633"/>
            <a:ext cx="1" cy="5131440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200"/>
            </a:pPr>
            <a:endParaRPr/>
          </a:p>
        </p:txBody>
      </p:sp>
      <p:sp>
        <p:nvSpPr>
          <p:cNvPr id="23" name="Linea">
            <a:extLst>
              <a:ext uri="{FF2B5EF4-FFF2-40B4-BE49-F238E27FC236}">
                <a16:creationId xmlns:a16="http://schemas.microsoft.com/office/drawing/2014/main" id="{F339D402-B97D-0FC8-16B2-DA6A43CFCEE9}"/>
              </a:ext>
            </a:extLst>
          </p:cNvPr>
          <p:cNvSpPr/>
          <p:nvPr/>
        </p:nvSpPr>
        <p:spPr>
          <a:xfrm flipV="1">
            <a:off x="12403620" y="2265633"/>
            <a:ext cx="1" cy="5131440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200"/>
            </a:pPr>
            <a:endParaRPr/>
          </a:p>
        </p:txBody>
      </p:sp>
      <p:sp>
        <p:nvSpPr>
          <p:cNvPr id="24" name="Ricorda di mantenere il contenuto all’interno di questi margini">
            <a:extLst>
              <a:ext uri="{FF2B5EF4-FFF2-40B4-BE49-F238E27FC236}">
                <a16:creationId xmlns:a16="http://schemas.microsoft.com/office/drawing/2014/main" id="{0426B180-3A27-B1A6-23DC-3DCD1D32AECC}"/>
              </a:ext>
            </a:extLst>
          </p:cNvPr>
          <p:cNvSpPr txBox="1"/>
          <p:nvPr/>
        </p:nvSpPr>
        <p:spPr>
          <a:xfrm>
            <a:off x="4331510" y="4268846"/>
            <a:ext cx="4357053" cy="1384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Ricorda di mantenere il contenuto all’interno di questi margini</a:t>
            </a:r>
          </a:p>
        </p:txBody>
      </p:sp>
      <p:sp>
        <p:nvSpPr>
          <p:cNvPr id="25" name="Linea">
            <a:extLst>
              <a:ext uri="{FF2B5EF4-FFF2-40B4-BE49-F238E27FC236}">
                <a16:creationId xmlns:a16="http://schemas.microsoft.com/office/drawing/2014/main" id="{83CD25B0-39A3-C807-9668-D83BE17662F8}"/>
              </a:ext>
            </a:extLst>
          </p:cNvPr>
          <p:cNvSpPr/>
          <p:nvPr/>
        </p:nvSpPr>
        <p:spPr>
          <a:xfrm flipH="1" flipV="1">
            <a:off x="9060357" y="4961123"/>
            <a:ext cx="2951133" cy="1"/>
          </a:xfrm>
          <a:prstGeom prst="line">
            <a:avLst/>
          </a:prstGeom>
          <a:ln w="25400">
            <a:solidFill>
              <a:srgbClr val="FFFFFF"/>
            </a:solidFill>
            <a:headEnd type="triangle"/>
          </a:ln>
        </p:spPr>
        <p:txBody>
          <a:bodyPr lIns="0" tIns="0" rIns="0" bIns="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200"/>
            </a:pPr>
            <a:endParaRPr/>
          </a:p>
        </p:txBody>
      </p:sp>
      <p:sp>
        <p:nvSpPr>
          <p:cNvPr id="26" name="Linea">
            <a:extLst>
              <a:ext uri="{FF2B5EF4-FFF2-40B4-BE49-F238E27FC236}">
                <a16:creationId xmlns:a16="http://schemas.microsoft.com/office/drawing/2014/main" id="{C1597E6D-C432-37F9-11AC-61994209B04E}"/>
              </a:ext>
            </a:extLst>
          </p:cNvPr>
          <p:cNvSpPr/>
          <p:nvPr/>
        </p:nvSpPr>
        <p:spPr>
          <a:xfrm flipH="1" flipV="1">
            <a:off x="1008583" y="4967002"/>
            <a:ext cx="2951133" cy="1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</p:spPr>
        <p:txBody>
          <a:bodyPr lIns="0" tIns="0" rIns="0" bIns="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200"/>
            </a:pPr>
            <a:endParaRPr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B520FF5E-CAA5-FE7E-CF09-DE8F9076DBCC}"/>
              </a:ext>
            </a:extLst>
          </p:cNvPr>
          <p:cNvSpPr txBox="1"/>
          <p:nvPr/>
        </p:nvSpPr>
        <p:spPr>
          <a:xfrm>
            <a:off x="377687" y="3147266"/>
            <a:ext cx="12245002" cy="34060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Ambiente colturale ideale in serra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Automazione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Supporto Web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Analisi</a:t>
            </a:r>
          </a:p>
        </p:txBody>
      </p:sp>
      <p:pic>
        <p:nvPicPr>
          <p:cNvPr id="9" name="Immagine 8" descr="Immagine che contiene simbolo, Elementi grafici, logo, cerchio&#10;&#10;Descrizione generata automaticamente">
            <a:extLst>
              <a:ext uri="{FF2B5EF4-FFF2-40B4-BE49-F238E27FC236}">
                <a16:creationId xmlns:a16="http://schemas.microsoft.com/office/drawing/2014/main" id="{8EAFF932-F3DE-966E-D62A-C3B9AE48B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122" y="3000906"/>
            <a:ext cx="3920433" cy="3920433"/>
          </a:xfrm>
          <a:prstGeom prst="rect">
            <a:avLst/>
          </a:prstGeom>
        </p:spPr>
      </p:pic>
      <p:sp>
        <p:nvSpPr>
          <p:cNvPr id="10" name="Rettangolo">
            <a:extLst>
              <a:ext uri="{FF2B5EF4-FFF2-40B4-BE49-F238E27FC236}">
                <a16:creationId xmlns:a16="http://schemas.microsoft.com/office/drawing/2014/main" id="{A8FE4E23-46C6-5CE5-2538-1202C356AC66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" name="Rettangolo">
            <a:extLst>
              <a:ext uri="{FF2B5EF4-FFF2-40B4-BE49-F238E27FC236}">
                <a16:creationId xmlns:a16="http://schemas.microsoft.com/office/drawing/2014/main" id="{AAE4ACCF-BEB8-E967-7E36-67479F14D3EA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" name="Titolo Tesi…">
            <a:extLst>
              <a:ext uri="{FF2B5EF4-FFF2-40B4-BE49-F238E27FC236}">
                <a16:creationId xmlns:a16="http://schemas.microsoft.com/office/drawing/2014/main" id="{DB539BDD-C82E-03E5-8210-CAA3F3739FD8}"/>
              </a:ext>
            </a:extLst>
          </p:cNvPr>
          <p:cNvSpPr txBox="1"/>
          <p:nvPr/>
        </p:nvSpPr>
        <p:spPr>
          <a:xfrm>
            <a:off x="6502400" y="8607145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13" name="email@studenti.unisa.it…">
            <a:extLst>
              <a:ext uri="{FF2B5EF4-FFF2-40B4-BE49-F238E27FC236}">
                <a16:creationId xmlns:a16="http://schemas.microsoft.com/office/drawing/2014/main" id="{02A9EBD6-2D4B-BCFE-5CC6-23A9966B8227}"/>
              </a:ext>
            </a:extLst>
          </p:cNvPr>
          <p:cNvSpPr txBox="1"/>
          <p:nvPr/>
        </p:nvSpPr>
        <p:spPr>
          <a:xfrm>
            <a:off x="983157" y="8564948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14" name="email.png" descr="email.png">
            <a:extLst>
              <a:ext uri="{FF2B5EF4-FFF2-40B4-BE49-F238E27FC236}">
                <a16:creationId xmlns:a16="http://schemas.microsoft.com/office/drawing/2014/main" id="{3EF73326-375B-D1E0-BEA4-32908D070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linkedin(1).png" descr="linkedin(1).png">
            <a:extLst>
              <a:ext uri="{FF2B5EF4-FFF2-40B4-BE49-F238E27FC236}">
                <a16:creationId xmlns:a16="http://schemas.microsoft.com/office/drawing/2014/main" id="{79B1807E-4E7D-9C25-C9C7-50DB78305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1177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Immagine 15" descr="Immagine che contiene Elementi grafici, simbolo, Carattere, clipart&#10;&#10;Descrizione generata automaticamente">
            <a:extLst>
              <a:ext uri="{FF2B5EF4-FFF2-40B4-BE49-F238E27FC236}">
                <a16:creationId xmlns:a16="http://schemas.microsoft.com/office/drawing/2014/main" id="{B3F9EF85-3F58-682C-D5EE-F8A668594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147" y="2924275"/>
            <a:ext cx="3920433" cy="3920433"/>
          </a:xfrm>
          <a:prstGeom prst="rect">
            <a:avLst/>
          </a:prstGeom>
        </p:spPr>
      </p:pic>
      <p:pic>
        <p:nvPicPr>
          <p:cNvPr id="17" name="Immagine 16" descr="Immagine che contiene Rettangolo, design, simbolo, Elementi grafici&#10;&#10;Descrizione generata automaticamente">
            <a:extLst>
              <a:ext uri="{FF2B5EF4-FFF2-40B4-BE49-F238E27FC236}">
                <a16:creationId xmlns:a16="http://schemas.microsoft.com/office/drawing/2014/main" id="{746EE57A-79C4-D7A2-7E87-9A97452415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533" y="3000906"/>
            <a:ext cx="3920435" cy="3920435"/>
          </a:xfrm>
          <a:prstGeom prst="rect">
            <a:avLst/>
          </a:prstGeom>
        </p:spPr>
      </p:pic>
      <p:pic>
        <p:nvPicPr>
          <p:cNvPr id="18" name="Immagine 17" descr="Immagine che contiene simbolo, Elementi grafici, clipart, cerchio&#10;&#10;Descrizione generata automaticamente">
            <a:extLst>
              <a:ext uri="{FF2B5EF4-FFF2-40B4-BE49-F238E27FC236}">
                <a16:creationId xmlns:a16="http://schemas.microsoft.com/office/drawing/2014/main" id="{9BCF0D76-39F1-FF1C-27B9-CE73F57105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817" y="3432816"/>
            <a:ext cx="3900556" cy="390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990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3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pic>
        <p:nvPicPr>
          <p:cNvPr id="253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ttangolo">
            <a:extLst>
              <a:ext uri="{FF2B5EF4-FFF2-40B4-BE49-F238E27FC236}">
                <a16:creationId xmlns:a16="http://schemas.microsoft.com/office/drawing/2014/main" id="{9ACBB8E7-5ED6-6BDB-31C7-7C285A5A93C5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7A12C0D-3985-2DE1-7EC2-9E0AC8CC19E4}"/>
              </a:ext>
            </a:extLst>
          </p:cNvPr>
          <p:cNvSpPr txBox="1"/>
          <p:nvPr/>
        </p:nvSpPr>
        <p:spPr>
          <a:xfrm>
            <a:off x="3478404" y="1480348"/>
            <a:ext cx="6047991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"/>
              </a:rPr>
              <a:t>COS’È LA DOMOTICA?</a:t>
            </a:r>
          </a:p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2" name="Linea">
            <a:extLst>
              <a:ext uri="{FF2B5EF4-FFF2-40B4-BE49-F238E27FC236}">
                <a16:creationId xmlns:a16="http://schemas.microsoft.com/office/drawing/2014/main" id="{03426881-6E88-46FA-0194-E47CB45C3306}"/>
              </a:ext>
            </a:extLst>
          </p:cNvPr>
          <p:cNvSpPr/>
          <p:nvPr/>
        </p:nvSpPr>
        <p:spPr>
          <a:xfrm flipV="1">
            <a:off x="616452" y="2265633"/>
            <a:ext cx="1" cy="5131440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200"/>
            </a:pPr>
            <a:endParaRPr dirty="0"/>
          </a:p>
        </p:txBody>
      </p:sp>
      <p:sp>
        <p:nvSpPr>
          <p:cNvPr id="23" name="Linea">
            <a:extLst>
              <a:ext uri="{FF2B5EF4-FFF2-40B4-BE49-F238E27FC236}">
                <a16:creationId xmlns:a16="http://schemas.microsoft.com/office/drawing/2014/main" id="{F339D402-B97D-0FC8-16B2-DA6A43CFCEE9}"/>
              </a:ext>
            </a:extLst>
          </p:cNvPr>
          <p:cNvSpPr/>
          <p:nvPr/>
        </p:nvSpPr>
        <p:spPr>
          <a:xfrm flipV="1">
            <a:off x="12403620" y="2265633"/>
            <a:ext cx="1" cy="5131440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200"/>
            </a:pPr>
            <a:endParaRPr/>
          </a:p>
        </p:txBody>
      </p:sp>
      <p:sp>
        <p:nvSpPr>
          <p:cNvPr id="24" name="Ricorda di mantenere il contenuto all’interno di questi margini">
            <a:extLst>
              <a:ext uri="{FF2B5EF4-FFF2-40B4-BE49-F238E27FC236}">
                <a16:creationId xmlns:a16="http://schemas.microsoft.com/office/drawing/2014/main" id="{0426B180-3A27-B1A6-23DC-3DCD1D32AECC}"/>
              </a:ext>
            </a:extLst>
          </p:cNvPr>
          <p:cNvSpPr txBox="1"/>
          <p:nvPr/>
        </p:nvSpPr>
        <p:spPr>
          <a:xfrm>
            <a:off x="4331510" y="4268846"/>
            <a:ext cx="4357053" cy="1384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Ricorda di mantenere il contenuto all’interno di questi margini</a:t>
            </a:r>
          </a:p>
        </p:txBody>
      </p:sp>
      <p:sp>
        <p:nvSpPr>
          <p:cNvPr id="25" name="Linea">
            <a:extLst>
              <a:ext uri="{FF2B5EF4-FFF2-40B4-BE49-F238E27FC236}">
                <a16:creationId xmlns:a16="http://schemas.microsoft.com/office/drawing/2014/main" id="{83CD25B0-39A3-C807-9668-D83BE17662F8}"/>
              </a:ext>
            </a:extLst>
          </p:cNvPr>
          <p:cNvSpPr/>
          <p:nvPr/>
        </p:nvSpPr>
        <p:spPr>
          <a:xfrm flipH="1" flipV="1">
            <a:off x="9060357" y="4961123"/>
            <a:ext cx="2951133" cy="1"/>
          </a:xfrm>
          <a:prstGeom prst="line">
            <a:avLst/>
          </a:prstGeom>
          <a:ln w="25400">
            <a:solidFill>
              <a:srgbClr val="FFFFFF"/>
            </a:solidFill>
            <a:headEnd type="triangle"/>
          </a:ln>
        </p:spPr>
        <p:txBody>
          <a:bodyPr lIns="0" tIns="0" rIns="0" bIns="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200"/>
            </a:pPr>
            <a:endParaRPr/>
          </a:p>
        </p:txBody>
      </p:sp>
      <p:sp>
        <p:nvSpPr>
          <p:cNvPr id="26" name="Linea">
            <a:extLst>
              <a:ext uri="{FF2B5EF4-FFF2-40B4-BE49-F238E27FC236}">
                <a16:creationId xmlns:a16="http://schemas.microsoft.com/office/drawing/2014/main" id="{C1597E6D-C432-37F9-11AC-61994209B04E}"/>
              </a:ext>
            </a:extLst>
          </p:cNvPr>
          <p:cNvSpPr/>
          <p:nvPr/>
        </p:nvSpPr>
        <p:spPr>
          <a:xfrm flipH="1" flipV="1">
            <a:off x="1008583" y="4967002"/>
            <a:ext cx="2951133" cy="1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</p:spPr>
        <p:txBody>
          <a:bodyPr lIns="0" tIns="0" rIns="0" bIns="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200"/>
            </a:pPr>
            <a:endParaRPr/>
          </a:p>
        </p:txBody>
      </p:sp>
      <p:sp>
        <p:nvSpPr>
          <p:cNvPr id="10" name="Rettangolo">
            <a:extLst>
              <a:ext uri="{FF2B5EF4-FFF2-40B4-BE49-F238E27FC236}">
                <a16:creationId xmlns:a16="http://schemas.microsoft.com/office/drawing/2014/main" id="{BD65B87B-E1E7-8066-B596-953BEEA8D746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" name="Rettangolo">
            <a:extLst>
              <a:ext uri="{FF2B5EF4-FFF2-40B4-BE49-F238E27FC236}">
                <a16:creationId xmlns:a16="http://schemas.microsoft.com/office/drawing/2014/main" id="{F8BC5E8B-F676-3429-A199-1D88B95BF8BF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" name="Titolo Tesi…">
            <a:extLst>
              <a:ext uri="{FF2B5EF4-FFF2-40B4-BE49-F238E27FC236}">
                <a16:creationId xmlns:a16="http://schemas.microsoft.com/office/drawing/2014/main" id="{D9CC5494-449B-A670-BE5F-2F6CD68A9128}"/>
              </a:ext>
            </a:extLst>
          </p:cNvPr>
          <p:cNvSpPr txBox="1"/>
          <p:nvPr/>
        </p:nvSpPr>
        <p:spPr>
          <a:xfrm>
            <a:off x="6502400" y="8607145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13" name="email@studenti.unisa.it…">
            <a:extLst>
              <a:ext uri="{FF2B5EF4-FFF2-40B4-BE49-F238E27FC236}">
                <a16:creationId xmlns:a16="http://schemas.microsoft.com/office/drawing/2014/main" id="{7430EDBB-9CCE-BF79-2589-D2B70101E855}"/>
              </a:ext>
            </a:extLst>
          </p:cNvPr>
          <p:cNvSpPr txBox="1"/>
          <p:nvPr/>
        </p:nvSpPr>
        <p:spPr>
          <a:xfrm>
            <a:off x="983157" y="8564948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14" name="email.png" descr="email.png">
            <a:extLst>
              <a:ext uri="{FF2B5EF4-FFF2-40B4-BE49-F238E27FC236}">
                <a16:creationId xmlns:a16="http://schemas.microsoft.com/office/drawing/2014/main" id="{5613BB94-4F16-937E-AD58-CACCCD915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linkedin(1).png" descr="linkedin(1).png">
            <a:extLst>
              <a:ext uri="{FF2B5EF4-FFF2-40B4-BE49-F238E27FC236}">
                <a16:creationId xmlns:a16="http://schemas.microsoft.com/office/drawing/2014/main" id="{EC5840BA-6F44-C3F6-77F9-E5CDA2FF2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951177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ttangolo">
            <a:extLst>
              <a:ext uri="{FF2B5EF4-FFF2-40B4-BE49-F238E27FC236}">
                <a16:creationId xmlns:a16="http://schemas.microsoft.com/office/drawing/2014/main" id="{1D54BF24-18D6-A284-D79C-D9620C34E8CE}"/>
              </a:ext>
            </a:extLst>
          </p:cNvPr>
          <p:cNvSpPr/>
          <p:nvPr/>
        </p:nvSpPr>
        <p:spPr>
          <a:xfrm>
            <a:off x="2209" y="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Rettangolo">
            <a:extLst>
              <a:ext uri="{FF2B5EF4-FFF2-40B4-BE49-F238E27FC236}">
                <a16:creationId xmlns:a16="http://schemas.microsoft.com/office/drawing/2014/main" id="{6D43AB56-A343-A113-2419-8C9F09F95C68}"/>
              </a:ext>
            </a:extLst>
          </p:cNvPr>
          <p:cNvSpPr/>
          <p:nvPr/>
        </p:nvSpPr>
        <p:spPr>
          <a:xfrm>
            <a:off x="2209" y="8403124"/>
            <a:ext cx="13018657" cy="1358093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" name="Titolo Tesi…">
            <a:extLst>
              <a:ext uri="{FF2B5EF4-FFF2-40B4-BE49-F238E27FC236}">
                <a16:creationId xmlns:a16="http://schemas.microsoft.com/office/drawing/2014/main" id="{5B363BBD-FBF7-889C-137F-B8F469BDE2C3}"/>
              </a:ext>
            </a:extLst>
          </p:cNvPr>
          <p:cNvSpPr txBox="1"/>
          <p:nvPr/>
        </p:nvSpPr>
        <p:spPr>
          <a:xfrm>
            <a:off x="6654800" y="8640277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6" name="email@studenti.unisa.it…">
            <a:extLst>
              <a:ext uri="{FF2B5EF4-FFF2-40B4-BE49-F238E27FC236}">
                <a16:creationId xmlns:a16="http://schemas.microsoft.com/office/drawing/2014/main" id="{F4D444CC-6B22-2F48-E3D4-DB12236F5280}"/>
              </a:ext>
            </a:extLst>
          </p:cNvPr>
          <p:cNvSpPr txBox="1"/>
          <p:nvPr/>
        </p:nvSpPr>
        <p:spPr>
          <a:xfrm>
            <a:off x="1135557" y="8598080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8" name="email.png" descr="email.png">
            <a:extLst>
              <a:ext uri="{FF2B5EF4-FFF2-40B4-BE49-F238E27FC236}">
                <a16:creationId xmlns:a16="http://schemas.microsoft.com/office/drawing/2014/main" id="{20DA96F1-B9D8-EC16-3AF0-6B9855815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52" y="864711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linkedin(1).png" descr="linkedin(1).png">
            <a:extLst>
              <a:ext uri="{FF2B5EF4-FFF2-40B4-BE49-F238E27FC236}">
                <a16:creationId xmlns:a16="http://schemas.microsoft.com/office/drawing/2014/main" id="{68862242-A15C-1B5F-1010-E5B2DB986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52" y="8984309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Rettangolo">
            <a:extLst>
              <a:ext uri="{FF2B5EF4-FFF2-40B4-BE49-F238E27FC236}">
                <a16:creationId xmlns:a16="http://schemas.microsoft.com/office/drawing/2014/main" id="{26ABB206-DD28-997D-70EF-37D7ED0DC3E2}"/>
              </a:ext>
            </a:extLst>
          </p:cNvPr>
          <p:cNvSpPr/>
          <p:nvPr/>
        </p:nvSpPr>
        <p:spPr>
          <a:xfrm>
            <a:off x="26204" y="-24612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" name="Metodologia">
            <a:extLst>
              <a:ext uri="{FF2B5EF4-FFF2-40B4-BE49-F238E27FC236}">
                <a16:creationId xmlns:a16="http://schemas.microsoft.com/office/drawing/2014/main" id="{34317567-3ADF-E240-43E6-E7D296D77E77}"/>
              </a:ext>
            </a:extLst>
          </p:cNvPr>
          <p:cNvSpPr txBox="1"/>
          <p:nvPr/>
        </p:nvSpPr>
        <p:spPr>
          <a:xfrm>
            <a:off x="590196" y="391542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Background</a:t>
            </a:r>
            <a:endParaRPr dirty="0"/>
          </a:p>
        </p:txBody>
      </p:sp>
      <p:pic>
        <p:nvPicPr>
          <p:cNvPr id="19" name="image2.png" descr="image2.png">
            <a:extLst>
              <a:ext uri="{FF2B5EF4-FFF2-40B4-BE49-F238E27FC236}">
                <a16:creationId xmlns:a16="http://schemas.microsoft.com/office/drawing/2014/main" id="{CA3FCA9B-2990-DA75-F3B7-4A0687C03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78" y="122667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magine 20" descr="Immagine che contiene clipart, Elementi grafici, design&#10;&#10;Descrizione generata automaticamente">
            <a:extLst>
              <a:ext uri="{FF2B5EF4-FFF2-40B4-BE49-F238E27FC236}">
                <a16:creationId xmlns:a16="http://schemas.microsoft.com/office/drawing/2014/main" id="{D3E0F570-5238-6FA3-B95A-8134944563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485" y="3945311"/>
            <a:ext cx="3662013" cy="3662013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33D1E83-535E-648F-3867-7F0CB2FB2575}"/>
              </a:ext>
            </a:extLst>
          </p:cNvPr>
          <p:cNvSpPr txBox="1"/>
          <p:nvPr/>
        </p:nvSpPr>
        <p:spPr>
          <a:xfrm>
            <a:off x="768852" y="3441698"/>
            <a:ext cx="4357053" cy="4231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tabLst/>
            </a:pPr>
            <a:r>
              <a:rPr lang="it-IT" dirty="0"/>
              <a:t>Utilizzata per migliorare: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Sicurezza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dirty="0"/>
              <a:t>Comfort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Sostenibilità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Efficienza energetica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9460571-BCC5-BE53-CDE4-CDB870D57490}"/>
              </a:ext>
            </a:extLst>
          </p:cNvPr>
          <p:cNvSpPr txBox="1"/>
          <p:nvPr/>
        </p:nvSpPr>
        <p:spPr>
          <a:xfrm>
            <a:off x="794252" y="2109114"/>
            <a:ext cx="11033313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Studio</a:t>
            </a:r>
            <a:r>
              <a:rPr lang="it-IT" dirty="0"/>
              <a:t> e applicazione delle</a:t>
            </a: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tecnologie per migliorare la qualità della vita </a:t>
            </a:r>
            <a:r>
              <a:rPr kumimoji="0" lang="it-IT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in ambienti </a:t>
            </a: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antropizzati</a:t>
            </a:r>
          </a:p>
        </p:txBody>
      </p:sp>
    </p:spTree>
    <p:extLst>
      <p:ext uri="{BB962C8B-B14F-4D97-AF65-F5344CB8AC3E}">
        <p14:creationId xmlns:p14="http://schemas.microsoft.com/office/powerpoint/2010/main" val="306829546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3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pic>
        <p:nvPicPr>
          <p:cNvPr id="253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ttangolo">
            <a:extLst>
              <a:ext uri="{FF2B5EF4-FFF2-40B4-BE49-F238E27FC236}">
                <a16:creationId xmlns:a16="http://schemas.microsoft.com/office/drawing/2014/main" id="{9ACBB8E7-5ED6-6BDB-31C7-7C285A5A93C5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7A12C0D-3985-2DE1-7EC2-9E0AC8CC19E4}"/>
              </a:ext>
            </a:extLst>
          </p:cNvPr>
          <p:cNvSpPr txBox="1"/>
          <p:nvPr/>
        </p:nvSpPr>
        <p:spPr>
          <a:xfrm>
            <a:off x="3478404" y="1480348"/>
            <a:ext cx="6047991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"/>
              </a:rPr>
              <a:t>C</a:t>
            </a:r>
            <a:r>
              <a:rPr lang="it-IT" dirty="0">
                <a:solidFill>
                  <a:schemeClr val="tx1"/>
                </a:solidFill>
              </a:rPr>
              <a:t>OS’È ARDUINO</a:t>
            </a:r>
            <a:endParaRPr kumimoji="0" lang="it-IT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"/>
            </a:endParaRPr>
          </a:p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2" name="Linea">
            <a:extLst>
              <a:ext uri="{FF2B5EF4-FFF2-40B4-BE49-F238E27FC236}">
                <a16:creationId xmlns:a16="http://schemas.microsoft.com/office/drawing/2014/main" id="{03426881-6E88-46FA-0194-E47CB45C3306}"/>
              </a:ext>
            </a:extLst>
          </p:cNvPr>
          <p:cNvSpPr/>
          <p:nvPr/>
        </p:nvSpPr>
        <p:spPr>
          <a:xfrm flipV="1">
            <a:off x="616452" y="2265633"/>
            <a:ext cx="1" cy="5131440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200"/>
            </a:pPr>
            <a:endParaRPr dirty="0"/>
          </a:p>
        </p:txBody>
      </p:sp>
      <p:sp>
        <p:nvSpPr>
          <p:cNvPr id="23" name="Linea">
            <a:extLst>
              <a:ext uri="{FF2B5EF4-FFF2-40B4-BE49-F238E27FC236}">
                <a16:creationId xmlns:a16="http://schemas.microsoft.com/office/drawing/2014/main" id="{F339D402-B97D-0FC8-16B2-DA6A43CFCEE9}"/>
              </a:ext>
            </a:extLst>
          </p:cNvPr>
          <p:cNvSpPr/>
          <p:nvPr/>
        </p:nvSpPr>
        <p:spPr>
          <a:xfrm flipV="1">
            <a:off x="12403620" y="2265633"/>
            <a:ext cx="1" cy="5131440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200"/>
            </a:pPr>
            <a:endParaRPr/>
          </a:p>
        </p:txBody>
      </p:sp>
      <p:sp>
        <p:nvSpPr>
          <p:cNvPr id="25" name="Linea">
            <a:extLst>
              <a:ext uri="{FF2B5EF4-FFF2-40B4-BE49-F238E27FC236}">
                <a16:creationId xmlns:a16="http://schemas.microsoft.com/office/drawing/2014/main" id="{83CD25B0-39A3-C807-9668-D83BE17662F8}"/>
              </a:ext>
            </a:extLst>
          </p:cNvPr>
          <p:cNvSpPr/>
          <p:nvPr/>
        </p:nvSpPr>
        <p:spPr>
          <a:xfrm flipH="1" flipV="1">
            <a:off x="9060357" y="4961123"/>
            <a:ext cx="2951133" cy="1"/>
          </a:xfrm>
          <a:prstGeom prst="line">
            <a:avLst/>
          </a:prstGeom>
          <a:ln w="25400">
            <a:solidFill>
              <a:srgbClr val="FFFFFF"/>
            </a:solidFill>
            <a:headEnd type="triangle"/>
          </a:ln>
        </p:spPr>
        <p:txBody>
          <a:bodyPr lIns="0" tIns="0" rIns="0" bIns="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200"/>
            </a:pPr>
            <a:endParaRPr/>
          </a:p>
        </p:txBody>
      </p:sp>
      <p:sp>
        <p:nvSpPr>
          <p:cNvPr id="26" name="Linea">
            <a:extLst>
              <a:ext uri="{FF2B5EF4-FFF2-40B4-BE49-F238E27FC236}">
                <a16:creationId xmlns:a16="http://schemas.microsoft.com/office/drawing/2014/main" id="{C1597E6D-C432-37F9-11AC-61994209B04E}"/>
              </a:ext>
            </a:extLst>
          </p:cNvPr>
          <p:cNvSpPr/>
          <p:nvPr/>
        </p:nvSpPr>
        <p:spPr>
          <a:xfrm flipH="1" flipV="1">
            <a:off x="1008583" y="4967002"/>
            <a:ext cx="2951133" cy="1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</p:spPr>
        <p:txBody>
          <a:bodyPr lIns="0" tIns="0" rIns="0" bIns="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200"/>
            </a:pPr>
            <a:endParaRPr/>
          </a:p>
        </p:txBody>
      </p:sp>
      <p:sp>
        <p:nvSpPr>
          <p:cNvPr id="10" name="Rettangolo">
            <a:extLst>
              <a:ext uri="{FF2B5EF4-FFF2-40B4-BE49-F238E27FC236}">
                <a16:creationId xmlns:a16="http://schemas.microsoft.com/office/drawing/2014/main" id="{BD65B87B-E1E7-8066-B596-953BEEA8D746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" name="Rettangolo">
            <a:extLst>
              <a:ext uri="{FF2B5EF4-FFF2-40B4-BE49-F238E27FC236}">
                <a16:creationId xmlns:a16="http://schemas.microsoft.com/office/drawing/2014/main" id="{F8BC5E8B-F676-3429-A199-1D88B95BF8BF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" name="Titolo Tesi…">
            <a:extLst>
              <a:ext uri="{FF2B5EF4-FFF2-40B4-BE49-F238E27FC236}">
                <a16:creationId xmlns:a16="http://schemas.microsoft.com/office/drawing/2014/main" id="{D9CC5494-449B-A670-BE5F-2F6CD68A9128}"/>
              </a:ext>
            </a:extLst>
          </p:cNvPr>
          <p:cNvSpPr txBox="1"/>
          <p:nvPr/>
        </p:nvSpPr>
        <p:spPr>
          <a:xfrm>
            <a:off x="6502400" y="8607145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13" name="email@studenti.unisa.it…">
            <a:extLst>
              <a:ext uri="{FF2B5EF4-FFF2-40B4-BE49-F238E27FC236}">
                <a16:creationId xmlns:a16="http://schemas.microsoft.com/office/drawing/2014/main" id="{7430EDBB-9CCE-BF79-2589-D2B70101E855}"/>
              </a:ext>
            </a:extLst>
          </p:cNvPr>
          <p:cNvSpPr txBox="1"/>
          <p:nvPr/>
        </p:nvSpPr>
        <p:spPr>
          <a:xfrm>
            <a:off x="983157" y="8564948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14" name="email.png" descr="email.png">
            <a:extLst>
              <a:ext uri="{FF2B5EF4-FFF2-40B4-BE49-F238E27FC236}">
                <a16:creationId xmlns:a16="http://schemas.microsoft.com/office/drawing/2014/main" id="{5613BB94-4F16-937E-AD58-CACCCD915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linkedin(1).png" descr="linkedin(1).png">
            <a:extLst>
              <a:ext uri="{FF2B5EF4-FFF2-40B4-BE49-F238E27FC236}">
                <a16:creationId xmlns:a16="http://schemas.microsoft.com/office/drawing/2014/main" id="{EC5840BA-6F44-C3F6-77F9-E5CDA2FF2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951177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ttangolo">
            <a:extLst>
              <a:ext uri="{FF2B5EF4-FFF2-40B4-BE49-F238E27FC236}">
                <a16:creationId xmlns:a16="http://schemas.microsoft.com/office/drawing/2014/main" id="{1D54BF24-18D6-A284-D79C-D9620C34E8CE}"/>
              </a:ext>
            </a:extLst>
          </p:cNvPr>
          <p:cNvSpPr/>
          <p:nvPr/>
        </p:nvSpPr>
        <p:spPr>
          <a:xfrm>
            <a:off x="2209" y="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Rettangolo">
            <a:extLst>
              <a:ext uri="{FF2B5EF4-FFF2-40B4-BE49-F238E27FC236}">
                <a16:creationId xmlns:a16="http://schemas.microsoft.com/office/drawing/2014/main" id="{6D43AB56-A343-A113-2419-8C9F09F95C68}"/>
              </a:ext>
            </a:extLst>
          </p:cNvPr>
          <p:cNvSpPr/>
          <p:nvPr/>
        </p:nvSpPr>
        <p:spPr>
          <a:xfrm>
            <a:off x="2209" y="8403124"/>
            <a:ext cx="13018657" cy="1358093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" name="Titolo Tesi…">
            <a:extLst>
              <a:ext uri="{FF2B5EF4-FFF2-40B4-BE49-F238E27FC236}">
                <a16:creationId xmlns:a16="http://schemas.microsoft.com/office/drawing/2014/main" id="{5B363BBD-FBF7-889C-137F-B8F469BDE2C3}"/>
              </a:ext>
            </a:extLst>
          </p:cNvPr>
          <p:cNvSpPr txBox="1"/>
          <p:nvPr/>
        </p:nvSpPr>
        <p:spPr>
          <a:xfrm>
            <a:off x="6654800" y="8640277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6" name="email@studenti.unisa.it…">
            <a:extLst>
              <a:ext uri="{FF2B5EF4-FFF2-40B4-BE49-F238E27FC236}">
                <a16:creationId xmlns:a16="http://schemas.microsoft.com/office/drawing/2014/main" id="{F4D444CC-6B22-2F48-E3D4-DB12236F5280}"/>
              </a:ext>
            </a:extLst>
          </p:cNvPr>
          <p:cNvSpPr txBox="1"/>
          <p:nvPr/>
        </p:nvSpPr>
        <p:spPr>
          <a:xfrm>
            <a:off x="1135557" y="8598080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8" name="email.png" descr="email.png">
            <a:extLst>
              <a:ext uri="{FF2B5EF4-FFF2-40B4-BE49-F238E27FC236}">
                <a16:creationId xmlns:a16="http://schemas.microsoft.com/office/drawing/2014/main" id="{20DA96F1-B9D8-EC16-3AF0-6B9855815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52" y="864711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linkedin(1).png" descr="linkedin(1).png">
            <a:extLst>
              <a:ext uri="{FF2B5EF4-FFF2-40B4-BE49-F238E27FC236}">
                <a16:creationId xmlns:a16="http://schemas.microsoft.com/office/drawing/2014/main" id="{68862242-A15C-1B5F-1010-E5B2DB986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52" y="8984309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Rettangolo">
            <a:extLst>
              <a:ext uri="{FF2B5EF4-FFF2-40B4-BE49-F238E27FC236}">
                <a16:creationId xmlns:a16="http://schemas.microsoft.com/office/drawing/2014/main" id="{26ABB206-DD28-997D-70EF-37D7ED0DC3E2}"/>
              </a:ext>
            </a:extLst>
          </p:cNvPr>
          <p:cNvSpPr/>
          <p:nvPr/>
        </p:nvSpPr>
        <p:spPr>
          <a:xfrm>
            <a:off x="26204" y="-24612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" name="Metodologia">
            <a:extLst>
              <a:ext uri="{FF2B5EF4-FFF2-40B4-BE49-F238E27FC236}">
                <a16:creationId xmlns:a16="http://schemas.microsoft.com/office/drawing/2014/main" id="{34317567-3ADF-E240-43E6-E7D296D77E77}"/>
              </a:ext>
            </a:extLst>
          </p:cNvPr>
          <p:cNvSpPr txBox="1"/>
          <p:nvPr/>
        </p:nvSpPr>
        <p:spPr>
          <a:xfrm>
            <a:off x="590196" y="391542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Background</a:t>
            </a:r>
            <a:endParaRPr dirty="0"/>
          </a:p>
        </p:txBody>
      </p:sp>
      <p:pic>
        <p:nvPicPr>
          <p:cNvPr id="19" name="image2.png" descr="image2.png">
            <a:extLst>
              <a:ext uri="{FF2B5EF4-FFF2-40B4-BE49-F238E27FC236}">
                <a16:creationId xmlns:a16="http://schemas.microsoft.com/office/drawing/2014/main" id="{CA3FCA9B-2990-DA75-F3B7-4A0687C03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78" y="122667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magine 19" descr="Immagine che contiene Carattere, testo, Elementi grafici, simbolo&#10;&#10;Descrizione generata automaticamente">
            <a:extLst>
              <a:ext uri="{FF2B5EF4-FFF2-40B4-BE49-F238E27FC236}">
                <a16:creationId xmlns:a16="http://schemas.microsoft.com/office/drawing/2014/main" id="{EE06559F-D67E-34BC-7E41-781638CA8E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465" y="1591809"/>
            <a:ext cx="2119806" cy="1437834"/>
          </a:xfrm>
          <a:prstGeom prst="rect">
            <a:avLst/>
          </a:prstGeom>
        </p:spPr>
      </p:pic>
      <p:pic>
        <p:nvPicPr>
          <p:cNvPr id="30" name="Immagine 29" descr="Immagine che contiene elettronica, Componente elettrico, Ingegneria elettronica, Componente di circuito&#10;&#10;Descrizione generata automaticamente">
            <a:extLst>
              <a:ext uri="{FF2B5EF4-FFF2-40B4-BE49-F238E27FC236}">
                <a16:creationId xmlns:a16="http://schemas.microsoft.com/office/drawing/2014/main" id="{FBB78E9C-186C-5A1E-7937-C47092B86F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279" y="2416598"/>
            <a:ext cx="4460193" cy="3924970"/>
          </a:xfrm>
          <a:prstGeom prst="rect">
            <a:avLst/>
          </a:prstGeom>
        </p:spPr>
      </p:pic>
      <p:pic>
        <p:nvPicPr>
          <p:cNvPr id="32" name="Immagine 31" descr="Immagine che contiene Componente di circuito, elettronica, Componente elettrico, Componente di circuito passivo&#10;&#10;Descrizione generata automaticamente">
            <a:extLst>
              <a:ext uri="{FF2B5EF4-FFF2-40B4-BE49-F238E27FC236}">
                <a16:creationId xmlns:a16="http://schemas.microsoft.com/office/drawing/2014/main" id="{F01CC7F9-C369-E2F9-A85F-3AC9EC0996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57" y="6209736"/>
            <a:ext cx="2761905" cy="1332004"/>
          </a:xfrm>
          <a:prstGeom prst="rect">
            <a:avLst/>
          </a:prstGeom>
        </p:spPr>
      </p:pic>
      <p:pic>
        <p:nvPicPr>
          <p:cNvPr id="34" name="Immagine 33" descr="Immagine che contiene Componente di circuito, Componente elettrico, elettronica, Componente di circuito passivo&#10;&#10;Descrizione generata automaticamente">
            <a:extLst>
              <a:ext uri="{FF2B5EF4-FFF2-40B4-BE49-F238E27FC236}">
                <a16:creationId xmlns:a16="http://schemas.microsoft.com/office/drawing/2014/main" id="{90A88640-A951-029F-3A56-4E1EAB7144A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50" y="6102425"/>
            <a:ext cx="1770060" cy="1770060"/>
          </a:xfrm>
          <a:prstGeom prst="rect">
            <a:avLst/>
          </a:prstGeom>
        </p:spPr>
      </p:pic>
      <p:pic>
        <p:nvPicPr>
          <p:cNvPr id="36" name="Immagine 35" descr="Immagine che contiene elettronica&#10;&#10;Descrizione generata automaticamente">
            <a:extLst>
              <a:ext uri="{FF2B5EF4-FFF2-40B4-BE49-F238E27FC236}">
                <a16:creationId xmlns:a16="http://schemas.microsoft.com/office/drawing/2014/main" id="{D4BEB280-78E5-9E55-2CD5-6E41D06FCE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21" y="6209736"/>
            <a:ext cx="1514811" cy="1514811"/>
          </a:xfrm>
          <a:prstGeom prst="rect">
            <a:avLst/>
          </a:prstGeom>
        </p:spPr>
      </p:pic>
      <p:pic>
        <p:nvPicPr>
          <p:cNvPr id="38" name="Immagine 37" descr="Immagine che contiene testo, elettronica, Ingegneria elettronica, Componente elettrico&#10;&#10;Descrizione generata automaticamente">
            <a:extLst>
              <a:ext uri="{FF2B5EF4-FFF2-40B4-BE49-F238E27FC236}">
                <a16:creationId xmlns:a16="http://schemas.microsoft.com/office/drawing/2014/main" id="{169FADF2-8157-60E4-30C8-FEBC3B40A12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t="40526" r="11278" b="13440"/>
          <a:stretch/>
        </p:blipFill>
        <p:spPr>
          <a:xfrm>
            <a:off x="5366279" y="6243084"/>
            <a:ext cx="2119807" cy="1230572"/>
          </a:xfrm>
          <a:prstGeom prst="rect">
            <a:avLst/>
          </a:prstGeom>
        </p:spPr>
      </p:pic>
      <p:pic>
        <p:nvPicPr>
          <p:cNvPr id="40" name="Immagine 39" descr="Immagine che contiene Componente del computer, Componente elettrico, Ingegneria elettronica, Componente di circuito&#10;&#10;Descrizione generata automaticamente">
            <a:extLst>
              <a:ext uri="{FF2B5EF4-FFF2-40B4-BE49-F238E27FC236}">
                <a16:creationId xmlns:a16="http://schemas.microsoft.com/office/drawing/2014/main" id="{4B16CE9C-99A6-2507-3C9D-4B0430F216F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1" r="7853"/>
          <a:stretch/>
        </p:blipFill>
        <p:spPr>
          <a:xfrm>
            <a:off x="9729534" y="4655058"/>
            <a:ext cx="2679789" cy="3260647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2BB0733B-FD61-B48D-E31D-4070C449FC9B}"/>
              </a:ext>
            </a:extLst>
          </p:cNvPr>
          <p:cNvSpPr txBox="1"/>
          <p:nvPr/>
        </p:nvSpPr>
        <p:spPr>
          <a:xfrm>
            <a:off x="706610" y="2481373"/>
            <a:ext cx="4585585" cy="3421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/>
              <a:t>P</a:t>
            </a: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iattaforma hardware composta da una serie di schede elettroniche dotate di un microcontrollore, una sorta di microcomputer in grado di reagire ad impulsi elettronici in input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2B7084F-E48C-2A8B-21CB-B420E2AFF74D}"/>
              </a:ext>
            </a:extLst>
          </p:cNvPr>
          <p:cNvSpPr txBox="1"/>
          <p:nvPr/>
        </p:nvSpPr>
        <p:spPr>
          <a:xfrm>
            <a:off x="71312" y="7529586"/>
            <a:ext cx="3437256" cy="7622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Modulo Ethernet W5500 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6925AB65-D4BA-8E45-4292-CD9D2F4818D8}"/>
              </a:ext>
            </a:extLst>
          </p:cNvPr>
          <p:cNvSpPr txBox="1"/>
          <p:nvPr/>
        </p:nvSpPr>
        <p:spPr>
          <a:xfrm>
            <a:off x="2372028" y="7206072"/>
            <a:ext cx="3437256" cy="7622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Real time clock RTC DS3231 </a:t>
            </a:r>
            <a:endParaRPr kumimoji="0" lang="it-IT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20AA21B0-50C8-970A-DF36-841FFC8C5689}"/>
              </a:ext>
            </a:extLst>
          </p:cNvPr>
          <p:cNvSpPr txBox="1"/>
          <p:nvPr/>
        </p:nvSpPr>
        <p:spPr>
          <a:xfrm>
            <a:off x="5789783" y="7020145"/>
            <a:ext cx="3437256" cy="7622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Display LCD</a:t>
            </a:r>
            <a:endParaRPr kumimoji="0" lang="it-IT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B0EBCA0D-97DE-000D-266E-DC22957225A5}"/>
              </a:ext>
            </a:extLst>
          </p:cNvPr>
          <p:cNvSpPr txBox="1"/>
          <p:nvPr/>
        </p:nvSpPr>
        <p:spPr>
          <a:xfrm>
            <a:off x="7956731" y="7287827"/>
            <a:ext cx="2679789" cy="9561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sensore Temperatura-Umidità DHT22 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6A506D1-33E8-1A3C-8A1C-7877D05BE36B}"/>
              </a:ext>
            </a:extLst>
          </p:cNvPr>
          <p:cNvSpPr txBox="1"/>
          <p:nvPr/>
        </p:nvSpPr>
        <p:spPr>
          <a:xfrm>
            <a:off x="11152863" y="7453785"/>
            <a:ext cx="2679789" cy="7345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Relè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E723375-7861-0DFF-1A37-ADDF1458BE05}"/>
              </a:ext>
            </a:extLst>
          </p:cNvPr>
          <p:cNvSpPr txBox="1"/>
          <p:nvPr/>
        </p:nvSpPr>
        <p:spPr>
          <a:xfrm>
            <a:off x="9619371" y="3371716"/>
            <a:ext cx="2679789" cy="7345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Scheda Arduino Uno Rev3 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3EF2AB5-6647-E0C5-8B3A-6B6457C084A8}"/>
              </a:ext>
            </a:extLst>
          </p:cNvPr>
          <p:cNvSpPr txBox="1"/>
          <p:nvPr/>
        </p:nvSpPr>
        <p:spPr>
          <a:xfrm>
            <a:off x="723076" y="2501795"/>
            <a:ext cx="4965474" cy="9561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Attrezzature utilizzate:</a:t>
            </a:r>
          </a:p>
        </p:txBody>
      </p:sp>
    </p:spTree>
    <p:extLst>
      <p:ext uri="{BB962C8B-B14F-4D97-AF65-F5344CB8AC3E}">
        <p14:creationId xmlns:p14="http://schemas.microsoft.com/office/powerpoint/2010/main" val="20869060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3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pic>
        <p:nvPicPr>
          <p:cNvPr id="253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ttangolo">
            <a:extLst>
              <a:ext uri="{FF2B5EF4-FFF2-40B4-BE49-F238E27FC236}">
                <a16:creationId xmlns:a16="http://schemas.microsoft.com/office/drawing/2014/main" id="{9ACBB8E7-5ED6-6BDB-31C7-7C285A5A93C5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7A12C0D-3985-2DE1-7EC2-9E0AC8CC19E4}"/>
              </a:ext>
            </a:extLst>
          </p:cNvPr>
          <p:cNvSpPr txBox="1"/>
          <p:nvPr/>
        </p:nvSpPr>
        <p:spPr>
          <a:xfrm>
            <a:off x="3478404" y="1272599"/>
            <a:ext cx="6047991" cy="21698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tx1"/>
                </a:solidFill>
              </a:rPr>
              <a:t>I PRINCIPI DELL’AGRICOLTURA ALLA BASE DEL PROGETTO</a:t>
            </a:r>
            <a:endParaRPr kumimoji="0" lang="it-IT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"/>
            </a:endParaRPr>
          </a:p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ttangolo">
            <a:extLst>
              <a:ext uri="{FF2B5EF4-FFF2-40B4-BE49-F238E27FC236}">
                <a16:creationId xmlns:a16="http://schemas.microsoft.com/office/drawing/2014/main" id="{BD65B87B-E1E7-8066-B596-953BEEA8D746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" name="Rettangolo">
            <a:extLst>
              <a:ext uri="{FF2B5EF4-FFF2-40B4-BE49-F238E27FC236}">
                <a16:creationId xmlns:a16="http://schemas.microsoft.com/office/drawing/2014/main" id="{F8BC5E8B-F676-3429-A199-1D88B95BF8BF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" name="Titolo Tesi…">
            <a:extLst>
              <a:ext uri="{FF2B5EF4-FFF2-40B4-BE49-F238E27FC236}">
                <a16:creationId xmlns:a16="http://schemas.microsoft.com/office/drawing/2014/main" id="{D9CC5494-449B-A670-BE5F-2F6CD68A9128}"/>
              </a:ext>
            </a:extLst>
          </p:cNvPr>
          <p:cNvSpPr txBox="1"/>
          <p:nvPr/>
        </p:nvSpPr>
        <p:spPr>
          <a:xfrm>
            <a:off x="6502400" y="8607145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13" name="email@studenti.unisa.it…">
            <a:extLst>
              <a:ext uri="{FF2B5EF4-FFF2-40B4-BE49-F238E27FC236}">
                <a16:creationId xmlns:a16="http://schemas.microsoft.com/office/drawing/2014/main" id="{7430EDBB-9CCE-BF79-2589-D2B70101E855}"/>
              </a:ext>
            </a:extLst>
          </p:cNvPr>
          <p:cNvSpPr txBox="1"/>
          <p:nvPr/>
        </p:nvSpPr>
        <p:spPr>
          <a:xfrm>
            <a:off x="983157" y="8564948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14" name="email.png" descr="email.png">
            <a:extLst>
              <a:ext uri="{FF2B5EF4-FFF2-40B4-BE49-F238E27FC236}">
                <a16:creationId xmlns:a16="http://schemas.microsoft.com/office/drawing/2014/main" id="{5613BB94-4F16-937E-AD58-CACCCD915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linkedin(1).png" descr="linkedin(1).png">
            <a:extLst>
              <a:ext uri="{FF2B5EF4-FFF2-40B4-BE49-F238E27FC236}">
                <a16:creationId xmlns:a16="http://schemas.microsoft.com/office/drawing/2014/main" id="{EC5840BA-6F44-C3F6-77F9-E5CDA2FF2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951177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ttangolo">
            <a:extLst>
              <a:ext uri="{FF2B5EF4-FFF2-40B4-BE49-F238E27FC236}">
                <a16:creationId xmlns:a16="http://schemas.microsoft.com/office/drawing/2014/main" id="{1D54BF24-18D6-A284-D79C-D9620C34E8CE}"/>
              </a:ext>
            </a:extLst>
          </p:cNvPr>
          <p:cNvSpPr/>
          <p:nvPr/>
        </p:nvSpPr>
        <p:spPr>
          <a:xfrm>
            <a:off x="2209" y="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Rettangolo">
            <a:extLst>
              <a:ext uri="{FF2B5EF4-FFF2-40B4-BE49-F238E27FC236}">
                <a16:creationId xmlns:a16="http://schemas.microsoft.com/office/drawing/2014/main" id="{6D43AB56-A343-A113-2419-8C9F09F95C68}"/>
              </a:ext>
            </a:extLst>
          </p:cNvPr>
          <p:cNvSpPr/>
          <p:nvPr/>
        </p:nvSpPr>
        <p:spPr>
          <a:xfrm>
            <a:off x="2209" y="8403124"/>
            <a:ext cx="13018657" cy="1358093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" name="Titolo Tesi…">
            <a:extLst>
              <a:ext uri="{FF2B5EF4-FFF2-40B4-BE49-F238E27FC236}">
                <a16:creationId xmlns:a16="http://schemas.microsoft.com/office/drawing/2014/main" id="{5B363BBD-FBF7-889C-137F-B8F469BDE2C3}"/>
              </a:ext>
            </a:extLst>
          </p:cNvPr>
          <p:cNvSpPr txBox="1"/>
          <p:nvPr/>
        </p:nvSpPr>
        <p:spPr>
          <a:xfrm>
            <a:off x="6654800" y="8640277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6" name="email@studenti.unisa.it…">
            <a:extLst>
              <a:ext uri="{FF2B5EF4-FFF2-40B4-BE49-F238E27FC236}">
                <a16:creationId xmlns:a16="http://schemas.microsoft.com/office/drawing/2014/main" id="{F4D444CC-6B22-2F48-E3D4-DB12236F5280}"/>
              </a:ext>
            </a:extLst>
          </p:cNvPr>
          <p:cNvSpPr txBox="1"/>
          <p:nvPr/>
        </p:nvSpPr>
        <p:spPr>
          <a:xfrm>
            <a:off x="1135557" y="8598080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8" name="email.png" descr="email.png">
            <a:extLst>
              <a:ext uri="{FF2B5EF4-FFF2-40B4-BE49-F238E27FC236}">
                <a16:creationId xmlns:a16="http://schemas.microsoft.com/office/drawing/2014/main" id="{20DA96F1-B9D8-EC16-3AF0-6B9855815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52" y="864711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linkedin(1).png" descr="linkedin(1).png">
            <a:extLst>
              <a:ext uri="{FF2B5EF4-FFF2-40B4-BE49-F238E27FC236}">
                <a16:creationId xmlns:a16="http://schemas.microsoft.com/office/drawing/2014/main" id="{68862242-A15C-1B5F-1010-E5B2DB986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52" y="8984309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Rettangolo">
            <a:extLst>
              <a:ext uri="{FF2B5EF4-FFF2-40B4-BE49-F238E27FC236}">
                <a16:creationId xmlns:a16="http://schemas.microsoft.com/office/drawing/2014/main" id="{26ABB206-DD28-997D-70EF-37D7ED0DC3E2}"/>
              </a:ext>
            </a:extLst>
          </p:cNvPr>
          <p:cNvSpPr/>
          <p:nvPr/>
        </p:nvSpPr>
        <p:spPr>
          <a:xfrm>
            <a:off x="26204" y="-24612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" name="Metodologia">
            <a:extLst>
              <a:ext uri="{FF2B5EF4-FFF2-40B4-BE49-F238E27FC236}">
                <a16:creationId xmlns:a16="http://schemas.microsoft.com/office/drawing/2014/main" id="{34317567-3ADF-E240-43E6-E7D296D77E77}"/>
              </a:ext>
            </a:extLst>
          </p:cNvPr>
          <p:cNvSpPr txBox="1"/>
          <p:nvPr/>
        </p:nvSpPr>
        <p:spPr>
          <a:xfrm>
            <a:off x="590196" y="391542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Background</a:t>
            </a:r>
            <a:endParaRPr dirty="0"/>
          </a:p>
        </p:txBody>
      </p:sp>
      <p:pic>
        <p:nvPicPr>
          <p:cNvPr id="19" name="image2.png" descr="image2.png">
            <a:extLst>
              <a:ext uri="{FF2B5EF4-FFF2-40B4-BE49-F238E27FC236}">
                <a16:creationId xmlns:a16="http://schemas.microsoft.com/office/drawing/2014/main" id="{CA3FCA9B-2990-DA75-F3B7-4A0687C03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78" y="122667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C1E5FCE-FB12-1CB4-DBCE-F09E4E559AAB}"/>
              </a:ext>
            </a:extLst>
          </p:cNvPr>
          <p:cNvSpPr txBox="1"/>
          <p:nvPr/>
        </p:nvSpPr>
        <p:spPr>
          <a:xfrm>
            <a:off x="641852" y="2622831"/>
            <a:ext cx="7991061" cy="21698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/>
              <a:t>Il sistema deve simulare un ambiente ottimale per la crescita delle colture e:</a:t>
            </a:r>
          </a:p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80DD781-AA6A-FC7C-4B6C-99E9925C34E8}"/>
              </a:ext>
            </a:extLst>
          </p:cNvPr>
          <p:cNvSpPr txBox="1"/>
          <p:nvPr/>
        </p:nvSpPr>
        <p:spPr>
          <a:xfrm>
            <a:off x="641852" y="3825254"/>
            <a:ext cx="7864061" cy="42421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Dividere l’arco temporale ricreando il giorno e la notte (diversi fabbisogni);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Raggiungere e mantenere valori di temperatura e umidità ottimali;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dirty="0"/>
              <a:t>Alternare correttamente Umidificatore, Deumidificatore, Resistenza e Ventole per mantenere il </a:t>
            </a:r>
            <a:r>
              <a:rPr lang="it-IT" b="1" dirty="0">
                <a:solidFill>
                  <a:srgbClr val="FF0000"/>
                </a:solidFill>
              </a:rPr>
              <a:t>VPD</a:t>
            </a:r>
            <a:r>
              <a:rPr lang="it-IT" dirty="0"/>
              <a:t> nel suo range ottimale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4EA3A408-338E-9E4D-C168-7079F54BE9AE}"/>
              </a:ext>
            </a:extLst>
          </p:cNvPr>
          <p:cNvCxnSpPr>
            <a:cxnSpLocks/>
          </p:cNvCxnSpPr>
          <p:nvPr/>
        </p:nvCxnSpPr>
        <p:spPr>
          <a:xfrm>
            <a:off x="3670546" y="6341165"/>
            <a:ext cx="0" cy="337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Immagine 30" descr="Immagine che contiene simbolo, clipart, Elementi grafici, design&#10;&#10;Descrizione generata automaticamente">
            <a:extLst>
              <a:ext uri="{FF2B5EF4-FFF2-40B4-BE49-F238E27FC236}">
                <a16:creationId xmlns:a16="http://schemas.microsoft.com/office/drawing/2014/main" id="{B1215C26-C67D-FD2A-96E7-47B119FDED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948" y="3475556"/>
            <a:ext cx="2907397" cy="290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218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3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pic>
        <p:nvPicPr>
          <p:cNvPr id="253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7A12C0D-3985-2DE1-7EC2-9E0AC8CC19E4}"/>
              </a:ext>
            </a:extLst>
          </p:cNvPr>
          <p:cNvSpPr txBox="1"/>
          <p:nvPr/>
        </p:nvSpPr>
        <p:spPr>
          <a:xfrm>
            <a:off x="3478404" y="1272599"/>
            <a:ext cx="6047991" cy="21698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tx1"/>
                </a:solidFill>
              </a:rPr>
              <a:t>I PRINCIPI DELL’AGRICOLTURA ALLA BASE DEL PROGETTO</a:t>
            </a:r>
            <a:endParaRPr kumimoji="0" lang="it-IT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"/>
            </a:endParaRPr>
          </a:p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" name="Rettangolo">
            <a:extLst>
              <a:ext uri="{FF2B5EF4-FFF2-40B4-BE49-F238E27FC236}">
                <a16:creationId xmlns:a16="http://schemas.microsoft.com/office/drawing/2014/main" id="{1D54BF24-18D6-A284-D79C-D9620C34E8CE}"/>
              </a:ext>
            </a:extLst>
          </p:cNvPr>
          <p:cNvSpPr/>
          <p:nvPr/>
        </p:nvSpPr>
        <p:spPr>
          <a:xfrm>
            <a:off x="2209" y="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" name="Rettangolo">
            <a:extLst>
              <a:ext uri="{FF2B5EF4-FFF2-40B4-BE49-F238E27FC236}">
                <a16:creationId xmlns:a16="http://schemas.microsoft.com/office/drawing/2014/main" id="{26ABB206-DD28-997D-70EF-37D7ED0DC3E2}"/>
              </a:ext>
            </a:extLst>
          </p:cNvPr>
          <p:cNvSpPr/>
          <p:nvPr/>
        </p:nvSpPr>
        <p:spPr>
          <a:xfrm>
            <a:off x="26204" y="-24612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" name="Metodologia">
            <a:extLst>
              <a:ext uri="{FF2B5EF4-FFF2-40B4-BE49-F238E27FC236}">
                <a16:creationId xmlns:a16="http://schemas.microsoft.com/office/drawing/2014/main" id="{34317567-3ADF-E240-43E6-E7D296D77E77}"/>
              </a:ext>
            </a:extLst>
          </p:cNvPr>
          <p:cNvSpPr txBox="1"/>
          <p:nvPr/>
        </p:nvSpPr>
        <p:spPr>
          <a:xfrm>
            <a:off x="590196" y="391542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Background</a:t>
            </a:r>
            <a:endParaRPr dirty="0"/>
          </a:p>
        </p:txBody>
      </p:sp>
      <p:pic>
        <p:nvPicPr>
          <p:cNvPr id="19" name="image2.png" descr="image2.png">
            <a:extLst>
              <a:ext uri="{FF2B5EF4-FFF2-40B4-BE49-F238E27FC236}">
                <a16:creationId xmlns:a16="http://schemas.microsoft.com/office/drawing/2014/main" id="{CA3FCA9B-2990-DA75-F3B7-4A0687C03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78" y="122667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C1E5FCE-FB12-1CB4-DBCE-F09E4E559AAB}"/>
              </a:ext>
            </a:extLst>
          </p:cNvPr>
          <p:cNvSpPr txBox="1"/>
          <p:nvPr/>
        </p:nvSpPr>
        <p:spPr>
          <a:xfrm>
            <a:off x="507789" y="2511584"/>
            <a:ext cx="12055485" cy="341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/>
              <a:t>VPD (</a:t>
            </a:r>
            <a:r>
              <a:rPr lang="it-IT" dirty="0" err="1"/>
              <a:t>Vapour</a:t>
            </a:r>
            <a:r>
              <a:rPr lang="it-IT" dirty="0"/>
              <a:t> Pressure Deficit): differenza tra la quantità di umidità nell’aria e quella che può essere trattenuta dall’aria quando è satura.</a:t>
            </a:r>
          </a:p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/>
              <a:t>Se mantenuto nel suo </a:t>
            </a:r>
            <a:r>
              <a:rPr lang="it-IT" b="1" dirty="0">
                <a:solidFill>
                  <a:srgbClr val="00B050"/>
                </a:solidFill>
              </a:rPr>
              <a:t>range ottimale</a:t>
            </a:r>
            <a:r>
              <a:rPr lang="it-IT" dirty="0"/>
              <a:t>, permette di massimizzare la crescita delle colture</a:t>
            </a:r>
          </a:p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0" name="Immagine 1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1CB6B03-C4E0-5A52-CF73-27E6F156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91" y="4955968"/>
            <a:ext cx="5181210" cy="2806976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A213A18-884D-BE5E-D422-83426767B0D0}"/>
              </a:ext>
            </a:extLst>
          </p:cNvPr>
          <p:cNvSpPr txBox="1"/>
          <p:nvPr/>
        </p:nvSpPr>
        <p:spPr>
          <a:xfrm>
            <a:off x="5937101" y="4840132"/>
            <a:ext cx="5960589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Il valore di VPD si ottiene da:</a:t>
            </a:r>
          </a:p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07CA8136-AB43-E929-2E08-3905D959C9A6}"/>
                  </a:ext>
                </a:extLst>
              </p:cNvPr>
              <p:cNvSpPr txBox="1"/>
              <p:nvPr/>
            </p:nvSpPr>
            <p:spPr>
              <a:xfrm>
                <a:off x="5799178" y="5922774"/>
                <a:ext cx="6734907" cy="15564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  <a:tabLst>
                    <a:tab pos="45021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610.78∗</m:t>
                      </m:r>
                      <m:sSup>
                        <m:sSupPr>
                          <m:ctrlPr>
                            <a:rPr lang="it-IT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2.71828</m:t>
                          </m:r>
                        </m:e>
                        <m:sup>
                          <m:r>
                            <a:rPr lang="it-IT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it-IT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it-IT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(238.3 + </m:t>
                              </m:r>
                              <m:r>
                                <a:rPr lang="it-IT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it-IT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 ∗ 17.2694</m:t>
                              </m:r>
                            </m:den>
                          </m:f>
                          <m:r>
                            <a:rPr lang="it-IT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∗ [1 − (</m:t>
                          </m:r>
                          <m:r>
                            <a:rPr lang="it-IT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it-IT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∗ 0.01)] ∗ 0.001</m:t>
                          </m:r>
                        </m:sup>
                      </m:sSup>
                    </m:oMath>
                  </m:oMathPara>
                </a14:m>
                <a:endParaRPr lang="it-IT" sz="2000" dirty="0">
                  <a:effectLst/>
                  <a:latin typeface="Georgia" panose="02040502050405020303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indent="0" algn="ctr" defTabSz="1733930" rtl="0" fontAlgn="auto" latinLnBrk="0" hangingPunct="0">
                  <a:lnSpc>
                    <a:spcPct val="90000"/>
                  </a:lnSpc>
                  <a:spcBef>
                    <a:spcPts val="3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(T=Temperatura; H=Umidità)</a:t>
                </a: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07CA8136-AB43-E929-2E08-3905D959C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178" y="5922774"/>
                <a:ext cx="6734907" cy="1556452"/>
              </a:xfrm>
              <a:prstGeom prst="rect">
                <a:avLst/>
              </a:prstGeom>
              <a:blipFill>
                <a:blip r:embed="rId4"/>
                <a:stretch>
                  <a:fillRect b="-1137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ttangolo">
            <a:extLst>
              <a:ext uri="{FF2B5EF4-FFF2-40B4-BE49-F238E27FC236}">
                <a16:creationId xmlns:a16="http://schemas.microsoft.com/office/drawing/2014/main" id="{66388E9F-60AA-60C8-283D-63460205D59F}"/>
              </a:ext>
            </a:extLst>
          </p:cNvPr>
          <p:cNvSpPr/>
          <p:nvPr/>
        </p:nvSpPr>
        <p:spPr>
          <a:xfrm>
            <a:off x="2209" y="8403124"/>
            <a:ext cx="13018657" cy="1358093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" name="Titolo Tesi…">
            <a:extLst>
              <a:ext uri="{FF2B5EF4-FFF2-40B4-BE49-F238E27FC236}">
                <a16:creationId xmlns:a16="http://schemas.microsoft.com/office/drawing/2014/main" id="{2124329C-1FD9-BBE6-0067-9C74FBD45141}"/>
              </a:ext>
            </a:extLst>
          </p:cNvPr>
          <p:cNvSpPr txBox="1"/>
          <p:nvPr/>
        </p:nvSpPr>
        <p:spPr>
          <a:xfrm>
            <a:off x="6654800" y="8640277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41" name="email@studenti.unisa.it…">
            <a:extLst>
              <a:ext uri="{FF2B5EF4-FFF2-40B4-BE49-F238E27FC236}">
                <a16:creationId xmlns:a16="http://schemas.microsoft.com/office/drawing/2014/main" id="{8C7EDE06-BB26-4F27-E3E2-5EB2E263AB1A}"/>
              </a:ext>
            </a:extLst>
          </p:cNvPr>
          <p:cNvSpPr txBox="1"/>
          <p:nvPr/>
        </p:nvSpPr>
        <p:spPr>
          <a:xfrm>
            <a:off x="1135557" y="8598080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5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42" name="email.png" descr="email.png">
            <a:extLst>
              <a:ext uri="{FF2B5EF4-FFF2-40B4-BE49-F238E27FC236}">
                <a16:creationId xmlns:a16="http://schemas.microsoft.com/office/drawing/2014/main" id="{B9E44034-F54B-C57D-110A-F9510C60F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52" y="864711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linkedin(1).png" descr="linkedin(1).png">
            <a:extLst>
              <a:ext uri="{FF2B5EF4-FFF2-40B4-BE49-F238E27FC236}">
                <a16:creationId xmlns:a16="http://schemas.microsoft.com/office/drawing/2014/main" id="{CDB88D0B-D30F-537E-9134-6F9CB4E3EF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252" y="8984309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079444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3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pic>
        <p:nvPicPr>
          <p:cNvPr id="253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ttangolo">
            <a:extLst>
              <a:ext uri="{FF2B5EF4-FFF2-40B4-BE49-F238E27FC236}">
                <a16:creationId xmlns:a16="http://schemas.microsoft.com/office/drawing/2014/main" id="{9ACBB8E7-5ED6-6BDB-31C7-7C285A5A93C5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7A12C0D-3985-2DE1-7EC2-9E0AC8CC19E4}"/>
              </a:ext>
            </a:extLst>
          </p:cNvPr>
          <p:cNvSpPr txBox="1"/>
          <p:nvPr/>
        </p:nvSpPr>
        <p:spPr>
          <a:xfrm>
            <a:off x="3478404" y="1480348"/>
            <a:ext cx="7468192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it-IT" dirty="0"/>
              <a:t>RAD (</a:t>
            </a:r>
            <a:r>
              <a:rPr lang="it-IT" dirty="0" err="1"/>
              <a:t>Requirement</a:t>
            </a:r>
            <a:r>
              <a:rPr lang="it-IT" dirty="0"/>
              <a:t> Analysis </a:t>
            </a:r>
            <a:r>
              <a:rPr lang="it-IT" dirty="0" err="1"/>
              <a:t>Document</a:t>
            </a:r>
            <a:r>
              <a:rPr lang="it-IT" dirty="0"/>
              <a:t>):</a:t>
            </a:r>
          </a:p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ttangolo">
            <a:extLst>
              <a:ext uri="{FF2B5EF4-FFF2-40B4-BE49-F238E27FC236}">
                <a16:creationId xmlns:a16="http://schemas.microsoft.com/office/drawing/2014/main" id="{BD65B87B-E1E7-8066-B596-953BEEA8D746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" name="Rettangolo">
            <a:extLst>
              <a:ext uri="{FF2B5EF4-FFF2-40B4-BE49-F238E27FC236}">
                <a16:creationId xmlns:a16="http://schemas.microsoft.com/office/drawing/2014/main" id="{F8BC5E8B-F676-3429-A199-1D88B95BF8BF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" name="Titolo Tesi…">
            <a:extLst>
              <a:ext uri="{FF2B5EF4-FFF2-40B4-BE49-F238E27FC236}">
                <a16:creationId xmlns:a16="http://schemas.microsoft.com/office/drawing/2014/main" id="{D9CC5494-449B-A670-BE5F-2F6CD68A9128}"/>
              </a:ext>
            </a:extLst>
          </p:cNvPr>
          <p:cNvSpPr txBox="1"/>
          <p:nvPr/>
        </p:nvSpPr>
        <p:spPr>
          <a:xfrm>
            <a:off x="6422888" y="8448121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13" name="email@studenti.unisa.it…">
            <a:extLst>
              <a:ext uri="{FF2B5EF4-FFF2-40B4-BE49-F238E27FC236}">
                <a16:creationId xmlns:a16="http://schemas.microsoft.com/office/drawing/2014/main" id="{7430EDBB-9CCE-BF79-2589-D2B70101E855}"/>
              </a:ext>
            </a:extLst>
          </p:cNvPr>
          <p:cNvSpPr txBox="1"/>
          <p:nvPr/>
        </p:nvSpPr>
        <p:spPr>
          <a:xfrm>
            <a:off x="903645" y="8405924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14" name="email.png" descr="email.png">
            <a:extLst>
              <a:ext uri="{FF2B5EF4-FFF2-40B4-BE49-F238E27FC236}">
                <a16:creationId xmlns:a16="http://schemas.microsoft.com/office/drawing/2014/main" id="{5613BB94-4F16-937E-AD58-CACCCD915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linkedin(1).png" descr="linkedin(1).png">
            <a:extLst>
              <a:ext uri="{FF2B5EF4-FFF2-40B4-BE49-F238E27FC236}">
                <a16:creationId xmlns:a16="http://schemas.microsoft.com/office/drawing/2014/main" id="{EC5840BA-6F44-C3F6-77F9-E5CDA2FF2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951177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olo Tesi…">
            <a:extLst>
              <a:ext uri="{FF2B5EF4-FFF2-40B4-BE49-F238E27FC236}">
                <a16:creationId xmlns:a16="http://schemas.microsoft.com/office/drawing/2014/main" id="{5B363BBD-FBF7-889C-137F-B8F469BDE2C3}"/>
              </a:ext>
            </a:extLst>
          </p:cNvPr>
          <p:cNvSpPr txBox="1"/>
          <p:nvPr/>
        </p:nvSpPr>
        <p:spPr>
          <a:xfrm>
            <a:off x="6575288" y="8481253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6" name="email@studenti.unisa.it…">
            <a:extLst>
              <a:ext uri="{FF2B5EF4-FFF2-40B4-BE49-F238E27FC236}">
                <a16:creationId xmlns:a16="http://schemas.microsoft.com/office/drawing/2014/main" id="{F4D444CC-6B22-2F48-E3D4-DB12236F5280}"/>
              </a:ext>
            </a:extLst>
          </p:cNvPr>
          <p:cNvSpPr txBox="1"/>
          <p:nvPr/>
        </p:nvSpPr>
        <p:spPr>
          <a:xfrm>
            <a:off x="1056045" y="8439056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8" name="email.png" descr="email.png">
            <a:extLst>
              <a:ext uri="{FF2B5EF4-FFF2-40B4-BE49-F238E27FC236}">
                <a16:creationId xmlns:a16="http://schemas.microsoft.com/office/drawing/2014/main" id="{20DA96F1-B9D8-EC16-3AF0-6B9855815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40" y="8488087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linkedin(1).png" descr="linkedin(1).png">
            <a:extLst>
              <a:ext uri="{FF2B5EF4-FFF2-40B4-BE49-F238E27FC236}">
                <a16:creationId xmlns:a16="http://schemas.microsoft.com/office/drawing/2014/main" id="{68862242-A15C-1B5F-1010-E5B2DB986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740" y="8825285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Metodologia">
            <a:extLst>
              <a:ext uri="{FF2B5EF4-FFF2-40B4-BE49-F238E27FC236}">
                <a16:creationId xmlns:a16="http://schemas.microsoft.com/office/drawing/2014/main" id="{34317567-3ADF-E240-43E6-E7D296D77E77}"/>
              </a:ext>
            </a:extLst>
          </p:cNvPr>
          <p:cNvSpPr txBox="1"/>
          <p:nvPr/>
        </p:nvSpPr>
        <p:spPr>
          <a:xfrm>
            <a:off x="590196" y="391542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Background</a:t>
            </a:r>
            <a:endParaRPr dirty="0"/>
          </a:p>
        </p:txBody>
      </p:sp>
      <p:pic>
        <p:nvPicPr>
          <p:cNvPr id="19" name="image2.png" descr="image2.png">
            <a:extLst>
              <a:ext uri="{FF2B5EF4-FFF2-40B4-BE49-F238E27FC236}">
                <a16:creationId xmlns:a16="http://schemas.microsoft.com/office/drawing/2014/main" id="{CA3FCA9B-2990-DA75-F3B7-4A0687C03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78" y="122667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Rettangolo">
            <a:extLst>
              <a:ext uri="{FF2B5EF4-FFF2-40B4-BE49-F238E27FC236}">
                <a16:creationId xmlns:a16="http://schemas.microsoft.com/office/drawing/2014/main" id="{3FAFFD74-6949-42B6-BBF9-A227AC4AFAB8}"/>
              </a:ext>
            </a:extLst>
          </p:cNvPr>
          <p:cNvSpPr/>
          <p:nvPr/>
        </p:nvSpPr>
        <p:spPr>
          <a:xfrm>
            <a:off x="6326" y="8402379"/>
            <a:ext cx="13018657" cy="1358093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Rettangolo">
            <a:extLst>
              <a:ext uri="{FF2B5EF4-FFF2-40B4-BE49-F238E27FC236}">
                <a16:creationId xmlns:a16="http://schemas.microsoft.com/office/drawing/2014/main" id="{17103CBB-621F-D1A5-B9F6-9CE49547F7E4}"/>
              </a:ext>
            </a:extLst>
          </p:cNvPr>
          <p:cNvSpPr/>
          <p:nvPr/>
        </p:nvSpPr>
        <p:spPr>
          <a:xfrm>
            <a:off x="6326" y="-4734"/>
            <a:ext cx="13018657" cy="1358090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" name="Titolo Sezione">
            <a:extLst>
              <a:ext uri="{FF2B5EF4-FFF2-40B4-BE49-F238E27FC236}">
                <a16:creationId xmlns:a16="http://schemas.microsoft.com/office/drawing/2014/main" id="{09A99E19-EFC0-7E05-5F40-A1E3D855400F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rPr lang="it-IT" dirty="0">
                <a:solidFill>
                  <a:schemeClr val="bg1"/>
                </a:solidFill>
              </a:rPr>
              <a:t>Progettazione e Sviluppo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7" name="Titolo Tesi…">
            <a:extLst>
              <a:ext uri="{FF2B5EF4-FFF2-40B4-BE49-F238E27FC236}">
                <a16:creationId xmlns:a16="http://schemas.microsoft.com/office/drawing/2014/main" id="{C93D354F-317E-1A7D-268C-BDC280755107}"/>
              </a:ext>
            </a:extLst>
          </p:cNvPr>
          <p:cNvSpPr txBox="1"/>
          <p:nvPr/>
        </p:nvSpPr>
        <p:spPr>
          <a:xfrm>
            <a:off x="6575288" y="8600521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38" name="email@studenti.unisa.it…">
            <a:extLst>
              <a:ext uri="{FF2B5EF4-FFF2-40B4-BE49-F238E27FC236}">
                <a16:creationId xmlns:a16="http://schemas.microsoft.com/office/drawing/2014/main" id="{4B51341F-7DA2-AD9C-46FA-2BC4B17F6A01}"/>
              </a:ext>
            </a:extLst>
          </p:cNvPr>
          <p:cNvSpPr txBox="1"/>
          <p:nvPr/>
        </p:nvSpPr>
        <p:spPr>
          <a:xfrm>
            <a:off x="1208445" y="8591456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39" name="email.png" descr="email.png">
            <a:extLst>
              <a:ext uri="{FF2B5EF4-FFF2-40B4-BE49-F238E27FC236}">
                <a16:creationId xmlns:a16="http://schemas.microsoft.com/office/drawing/2014/main" id="{A19ACAC4-AC4A-3771-5C7D-1FAE0318D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40" y="8640487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linkedin(1).png" descr="linkedin(1).png">
            <a:extLst>
              <a:ext uri="{FF2B5EF4-FFF2-40B4-BE49-F238E27FC236}">
                <a16:creationId xmlns:a16="http://schemas.microsoft.com/office/drawing/2014/main" id="{5B19F00D-5ABB-4BCE-2701-05A907934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40" y="8977685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image2.png" descr="image2.png">
            <a:extLst>
              <a:ext uri="{FF2B5EF4-FFF2-40B4-BE49-F238E27FC236}">
                <a16:creationId xmlns:a16="http://schemas.microsoft.com/office/drawing/2014/main" id="{AC021E3D-EE3E-50F7-61E0-EFE4C0CCA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744" y="15579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magine 16" descr="Immagine che contiene schermata, testo, design&#10;&#10;Descrizione generata automaticamente">
            <a:extLst>
              <a:ext uri="{FF2B5EF4-FFF2-40B4-BE49-F238E27FC236}">
                <a16:creationId xmlns:a16="http://schemas.microsoft.com/office/drawing/2014/main" id="{B29BA7E5-7323-1789-5F29-9D4C4D26E3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76" y="3737517"/>
            <a:ext cx="7017851" cy="4269415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FC18B6B4-C6A6-9173-E9D6-E5849AB14C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028" y="3114828"/>
            <a:ext cx="5121429" cy="47451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A24E1E7-6654-521B-2F26-47064219FC40}"/>
              </a:ext>
            </a:extLst>
          </p:cNvPr>
          <p:cNvSpPr txBox="1"/>
          <p:nvPr/>
        </p:nvSpPr>
        <p:spPr>
          <a:xfrm>
            <a:off x="419276" y="2696414"/>
            <a:ext cx="272831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Class </a:t>
            </a:r>
            <a:r>
              <a:rPr kumimoji="0" lang="it-IT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Diagram</a:t>
            </a:r>
            <a:r>
              <a:rPr kumimoji="0" lang="it-IT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A84C4B3-F91D-D5B5-81FF-FE3E7930F1A2}"/>
              </a:ext>
            </a:extLst>
          </p:cNvPr>
          <p:cNvSpPr txBox="1"/>
          <p:nvPr/>
        </p:nvSpPr>
        <p:spPr>
          <a:xfrm>
            <a:off x="419276" y="2689790"/>
            <a:ext cx="3496150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Sequence</a:t>
            </a:r>
            <a:r>
              <a:rPr kumimoji="0" lang="it-IT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it-IT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Diagram</a:t>
            </a:r>
            <a:r>
              <a:rPr kumimoji="0" lang="it-IT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: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AB7FDA5-7242-17D5-F6E7-4D3B595F4697}"/>
              </a:ext>
            </a:extLst>
          </p:cNvPr>
          <p:cNvSpPr txBox="1"/>
          <p:nvPr/>
        </p:nvSpPr>
        <p:spPr>
          <a:xfrm>
            <a:off x="8314904" y="3428871"/>
            <a:ext cx="4234070" cy="21749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Entità: Agronomo, Misurazione, Fitotrone, Attivazione, Componente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12B1833-90BC-9A89-4BD0-059B29722E17}"/>
              </a:ext>
            </a:extLst>
          </p:cNvPr>
          <p:cNvSpPr txBox="1"/>
          <p:nvPr/>
        </p:nvSpPr>
        <p:spPr>
          <a:xfrm>
            <a:off x="419276" y="3844369"/>
            <a:ext cx="4511893" cy="1759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/>
              <a:t>UseCase1: Modifica dei parametri colturali da parte dell’agronomo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899412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9" grpId="0"/>
      <p:bldP spid="20" grpId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3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pic>
        <p:nvPicPr>
          <p:cNvPr id="253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ttangolo">
            <a:extLst>
              <a:ext uri="{FF2B5EF4-FFF2-40B4-BE49-F238E27FC236}">
                <a16:creationId xmlns:a16="http://schemas.microsoft.com/office/drawing/2014/main" id="{9ACBB8E7-5ED6-6BDB-31C7-7C285A5A93C5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7A12C0D-3985-2DE1-7EC2-9E0AC8CC19E4}"/>
              </a:ext>
            </a:extLst>
          </p:cNvPr>
          <p:cNvSpPr txBox="1"/>
          <p:nvPr/>
        </p:nvSpPr>
        <p:spPr>
          <a:xfrm>
            <a:off x="3478404" y="1480348"/>
            <a:ext cx="7468192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it-IT" dirty="0"/>
              <a:t>SDD (System Design </a:t>
            </a:r>
            <a:r>
              <a:rPr lang="it-IT" dirty="0" err="1"/>
              <a:t>Document</a:t>
            </a:r>
            <a:r>
              <a:rPr lang="it-IT" dirty="0"/>
              <a:t>):</a:t>
            </a:r>
          </a:p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ttangolo">
            <a:extLst>
              <a:ext uri="{FF2B5EF4-FFF2-40B4-BE49-F238E27FC236}">
                <a16:creationId xmlns:a16="http://schemas.microsoft.com/office/drawing/2014/main" id="{BD65B87B-E1E7-8066-B596-953BEEA8D746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" name="Rettangolo">
            <a:extLst>
              <a:ext uri="{FF2B5EF4-FFF2-40B4-BE49-F238E27FC236}">
                <a16:creationId xmlns:a16="http://schemas.microsoft.com/office/drawing/2014/main" id="{F8BC5E8B-F676-3429-A199-1D88B95BF8BF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" name="Titolo Tesi…">
            <a:extLst>
              <a:ext uri="{FF2B5EF4-FFF2-40B4-BE49-F238E27FC236}">
                <a16:creationId xmlns:a16="http://schemas.microsoft.com/office/drawing/2014/main" id="{D9CC5494-449B-A670-BE5F-2F6CD68A9128}"/>
              </a:ext>
            </a:extLst>
          </p:cNvPr>
          <p:cNvSpPr txBox="1"/>
          <p:nvPr/>
        </p:nvSpPr>
        <p:spPr>
          <a:xfrm>
            <a:off x="6422888" y="8448121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13" name="email@studenti.unisa.it…">
            <a:extLst>
              <a:ext uri="{FF2B5EF4-FFF2-40B4-BE49-F238E27FC236}">
                <a16:creationId xmlns:a16="http://schemas.microsoft.com/office/drawing/2014/main" id="{7430EDBB-9CCE-BF79-2589-D2B70101E855}"/>
              </a:ext>
            </a:extLst>
          </p:cNvPr>
          <p:cNvSpPr txBox="1"/>
          <p:nvPr/>
        </p:nvSpPr>
        <p:spPr>
          <a:xfrm>
            <a:off x="903645" y="8405924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14" name="email.png" descr="email.png">
            <a:extLst>
              <a:ext uri="{FF2B5EF4-FFF2-40B4-BE49-F238E27FC236}">
                <a16:creationId xmlns:a16="http://schemas.microsoft.com/office/drawing/2014/main" id="{5613BB94-4F16-937E-AD58-CACCCD915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linkedin(1).png" descr="linkedin(1).png">
            <a:extLst>
              <a:ext uri="{FF2B5EF4-FFF2-40B4-BE49-F238E27FC236}">
                <a16:creationId xmlns:a16="http://schemas.microsoft.com/office/drawing/2014/main" id="{EC5840BA-6F44-C3F6-77F9-E5CDA2FF2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951177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olo Tesi…">
            <a:extLst>
              <a:ext uri="{FF2B5EF4-FFF2-40B4-BE49-F238E27FC236}">
                <a16:creationId xmlns:a16="http://schemas.microsoft.com/office/drawing/2014/main" id="{5B363BBD-FBF7-889C-137F-B8F469BDE2C3}"/>
              </a:ext>
            </a:extLst>
          </p:cNvPr>
          <p:cNvSpPr txBox="1"/>
          <p:nvPr/>
        </p:nvSpPr>
        <p:spPr>
          <a:xfrm>
            <a:off x="6575288" y="8481253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6" name="email@studenti.unisa.it…">
            <a:extLst>
              <a:ext uri="{FF2B5EF4-FFF2-40B4-BE49-F238E27FC236}">
                <a16:creationId xmlns:a16="http://schemas.microsoft.com/office/drawing/2014/main" id="{F4D444CC-6B22-2F48-E3D4-DB12236F5280}"/>
              </a:ext>
            </a:extLst>
          </p:cNvPr>
          <p:cNvSpPr txBox="1"/>
          <p:nvPr/>
        </p:nvSpPr>
        <p:spPr>
          <a:xfrm>
            <a:off x="1056045" y="8439056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8" name="email.png" descr="email.png">
            <a:extLst>
              <a:ext uri="{FF2B5EF4-FFF2-40B4-BE49-F238E27FC236}">
                <a16:creationId xmlns:a16="http://schemas.microsoft.com/office/drawing/2014/main" id="{20DA96F1-B9D8-EC16-3AF0-6B9855815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40" y="8488087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linkedin(1).png" descr="linkedin(1).png">
            <a:extLst>
              <a:ext uri="{FF2B5EF4-FFF2-40B4-BE49-F238E27FC236}">
                <a16:creationId xmlns:a16="http://schemas.microsoft.com/office/drawing/2014/main" id="{68862242-A15C-1B5F-1010-E5B2DB986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740" y="8825285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Metodologia">
            <a:extLst>
              <a:ext uri="{FF2B5EF4-FFF2-40B4-BE49-F238E27FC236}">
                <a16:creationId xmlns:a16="http://schemas.microsoft.com/office/drawing/2014/main" id="{34317567-3ADF-E240-43E6-E7D296D77E77}"/>
              </a:ext>
            </a:extLst>
          </p:cNvPr>
          <p:cNvSpPr txBox="1"/>
          <p:nvPr/>
        </p:nvSpPr>
        <p:spPr>
          <a:xfrm>
            <a:off x="590196" y="391542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Background</a:t>
            </a:r>
            <a:endParaRPr dirty="0"/>
          </a:p>
        </p:txBody>
      </p:sp>
      <p:pic>
        <p:nvPicPr>
          <p:cNvPr id="19" name="image2.png" descr="image2.png">
            <a:extLst>
              <a:ext uri="{FF2B5EF4-FFF2-40B4-BE49-F238E27FC236}">
                <a16:creationId xmlns:a16="http://schemas.microsoft.com/office/drawing/2014/main" id="{CA3FCA9B-2990-DA75-F3B7-4A0687C03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78" y="122667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Rettangolo">
            <a:extLst>
              <a:ext uri="{FF2B5EF4-FFF2-40B4-BE49-F238E27FC236}">
                <a16:creationId xmlns:a16="http://schemas.microsoft.com/office/drawing/2014/main" id="{3FAFFD74-6949-42B6-BBF9-A227AC4AFAB8}"/>
              </a:ext>
            </a:extLst>
          </p:cNvPr>
          <p:cNvSpPr/>
          <p:nvPr/>
        </p:nvSpPr>
        <p:spPr>
          <a:xfrm>
            <a:off x="6326" y="8402379"/>
            <a:ext cx="13018657" cy="1358093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Rettangolo">
            <a:extLst>
              <a:ext uri="{FF2B5EF4-FFF2-40B4-BE49-F238E27FC236}">
                <a16:creationId xmlns:a16="http://schemas.microsoft.com/office/drawing/2014/main" id="{17103CBB-621F-D1A5-B9F6-9CE49547F7E4}"/>
              </a:ext>
            </a:extLst>
          </p:cNvPr>
          <p:cNvSpPr/>
          <p:nvPr/>
        </p:nvSpPr>
        <p:spPr>
          <a:xfrm>
            <a:off x="6326" y="-4734"/>
            <a:ext cx="13018657" cy="1358090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" name="Titolo Sezione">
            <a:extLst>
              <a:ext uri="{FF2B5EF4-FFF2-40B4-BE49-F238E27FC236}">
                <a16:creationId xmlns:a16="http://schemas.microsoft.com/office/drawing/2014/main" id="{09A99E19-EFC0-7E05-5F40-A1E3D855400F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rPr lang="it-IT" dirty="0">
                <a:solidFill>
                  <a:schemeClr val="bg1"/>
                </a:solidFill>
              </a:rPr>
              <a:t>Progettazione e Sviluppo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7" name="Titolo Tesi…">
            <a:extLst>
              <a:ext uri="{FF2B5EF4-FFF2-40B4-BE49-F238E27FC236}">
                <a16:creationId xmlns:a16="http://schemas.microsoft.com/office/drawing/2014/main" id="{C93D354F-317E-1A7D-268C-BDC280755107}"/>
              </a:ext>
            </a:extLst>
          </p:cNvPr>
          <p:cNvSpPr txBox="1"/>
          <p:nvPr/>
        </p:nvSpPr>
        <p:spPr>
          <a:xfrm>
            <a:off x="6575288" y="8600521"/>
            <a:ext cx="5957749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Sviluppo di un Sistema per una Serra Automatizzata mediante Arduino e con Supporto Web e di Analisi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Giovanni Arcangeli</a:t>
            </a:r>
            <a:endParaRPr sz="1600" dirty="0"/>
          </a:p>
        </p:txBody>
      </p:sp>
      <p:sp>
        <p:nvSpPr>
          <p:cNvPr id="38" name="email@studenti.unisa.it…">
            <a:extLst>
              <a:ext uri="{FF2B5EF4-FFF2-40B4-BE49-F238E27FC236}">
                <a16:creationId xmlns:a16="http://schemas.microsoft.com/office/drawing/2014/main" id="{4B51341F-7DA2-AD9C-46FA-2BC4B17F6A01}"/>
              </a:ext>
            </a:extLst>
          </p:cNvPr>
          <p:cNvSpPr txBox="1"/>
          <p:nvPr/>
        </p:nvSpPr>
        <p:spPr>
          <a:xfrm>
            <a:off x="1208445" y="8591456"/>
            <a:ext cx="5069978" cy="9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dirty="0"/>
              <a:t>g.arcangeli1@studenti.unisa.it</a:t>
            </a:r>
            <a:endParaRPr sz="1600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600" b="1" spc="-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www.linkedin.com/in/giovanni-arcangeli-8a608324a</a:t>
            </a:r>
            <a:endParaRPr lang="it-IT" sz="1600" dirty="0">
              <a:latin typeface="Arial"/>
              <a:cs typeface="Arial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</p:txBody>
      </p:sp>
      <p:pic>
        <p:nvPicPr>
          <p:cNvPr id="39" name="email.png" descr="email.png">
            <a:extLst>
              <a:ext uri="{FF2B5EF4-FFF2-40B4-BE49-F238E27FC236}">
                <a16:creationId xmlns:a16="http://schemas.microsoft.com/office/drawing/2014/main" id="{A19ACAC4-AC4A-3771-5C7D-1FAE0318D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40" y="8640487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linkedin(1).png" descr="linkedin(1).png">
            <a:extLst>
              <a:ext uri="{FF2B5EF4-FFF2-40B4-BE49-F238E27FC236}">
                <a16:creationId xmlns:a16="http://schemas.microsoft.com/office/drawing/2014/main" id="{5B19F00D-5ABB-4BCE-2701-05A907934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40" y="8977685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image2.png" descr="image2.png">
            <a:extLst>
              <a:ext uri="{FF2B5EF4-FFF2-40B4-BE49-F238E27FC236}">
                <a16:creationId xmlns:a16="http://schemas.microsoft.com/office/drawing/2014/main" id="{AC021E3D-EE3E-50F7-61E0-EFE4C0CCA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744" y="15579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4285E1C-EDFE-E545-C55B-C6447303E66A}"/>
              </a:ext>
            </a:extLst>
          </p:cNvPr>
          <p:cNvSpPr txBox="1"/>
          <p:nvPr/>
        </p:nvSpPr>
        <p:spPr>
          <a:xfrm>
            <a:off x="512777" y="2970401"/>
            <a:ext cx="6156513" cy="3821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Decomposizione in sottosistemi (</a:t>
            </a:r>
            <a:r>
              <a:rPr kumimoji="0" lang="it-IT" sz="300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Architettura Three-</a:t>
            </a:r>
            <a:r>
              <a:rPr kumimoji="0" lang="it-IT" sz="300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Tier</a:t>
            </a: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)</a:t>
            </a:r>
            <a:r>
              <a:rPr lang="it-IT" dirty="0"/>
              <a:t>: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Presentation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dirty="0"/>
              <a:t>Application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Storage</a:t>
            </a:r>
          </a:p>
        </p:txBody>
      </p:sp>
      <p:pic>
        <p:nvPicPr>
          <p:cNvPr id="3" name="Immagine 2" descr="Immagine che contiene testo, schermata, diagramma, Parallelo&#10;&#10;Descrizione generata automaticamente">
            <a:extLst>
              <a:ext uri="{FF2B5EF4-FFF2-40B4-BE49-F238E27FC236}">
                <a16:creationId xmlns:a16="http://schemas.microsoft.com/office/drawing/2014/main" id="{56C9FEFA-314F-A271-0FD8-494EBD531A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993" y="2587307"/>
            <a:ext cx="5237788" cy="55219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312457-2D7B-B9E1-46E1-64F5CA30083A}"/>
              </a:ext>
            </a:extLst>
          </p:cNvPr>
          <p:cNvSpPr txBox="1"/>
          <p:nvPr/>
        </p:nvSpPr>
        <p:spPr>
          <a:xfrm>
            <a:off x="2300434" y="4211766"/>
            <a:ext cx="9137117" cy="25801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tabLst/>
            </a:pPr>
            <a:r>
              <a:rPr lang="it-IT" dirty="0"/>
              <a:t>Mappatura Hardware/Software (</a:t>
            </a:r>
            <a:r>
              <a:rPr lang="it-IT" dirty="0">
                <a:solidFill>
                  <a:srgbClr val="FF0000"/>
                </a:solidFill>
              </a:rPr>
              <a:t>Web Server remoto</a:t>
            </a:r>
            <a:r>
              <a:rPr lang="it-IT" dirty="0"/>
              <a:t>);</a:t>
            </a:r>
          </a:p>
          <a:p>
            <a:pPr marR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Persistenza</a:t>
            </a:r>
            <a:r>
              <a:rPr kumimoji="0" lang="it-IT" sz="3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(</a:t>
            </a:r>
            <a:r>
              <a:rPr kumimoji="0" lang="it-IT" sz="3000" b="0" i="0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Database Relazionale</a:t>
            </a:r>
            <a:r>
              <a:rPr kumimoji="0" lang="it-IT" sz="3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)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012644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9" grpId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Gill Sans Light"/>
        <a:ea typeface="Gill Sans Light"/>
        <a:cs typeface="Gill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Gill Sans Light"/>
        <a:ea typeface="Gill Sans Light"/>
        <a:cs typeface="Gill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1896</Words>
  <Application>Microsoft Office PowerPoint</Application>
  <PresentationFormat>Personalizzato</PresentationFormat>
  <Paragraphs>254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8" baseType="lpstr">
      <vt:lpstr>Arial</vt:lpstr>
      <vt:lpstr>Arial MT</vt:lpstr>
      <vt:lpstr>Cambria Math</vt:lpstr>
      <vt:lpstr>Georgia</vt:lpstr>
      <vt:lpstr>Helvetica</vt:lpstr>
      <vt:lpstr>Helvetica Neue</vt:lpstr>
      <vt:lpstr>Helvetica Neue Medium</vt:lpstr>
      <vt:lpstr>Lucida Grande</vt:lpstr>
      <vt:lpstr>White</vt:lpstr>
      <vt:lpstr> Sviluppo di un Sistema per una Serra Automatizzata mediante Arduino e con Supporto Web e di Analisi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Fairness, Privacy,  Ethics in sistemi di  Machine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Giovanni Arcangeli</dc:creator>
  <cp:lastModifiedBy>GIOVANNI ARCANGELI</cp:lastModifiedBy>
  <cp:revision>19</cp:revision>
  <dcterms:modified xsi:type="dcterms:W3CDTF">2023-09-24T19:51:15Z</dcterms:modified>
</cp:coreProperties>
</file>